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8"/>
  </p:notesMasterIdLst>
  <p:sldIdLst>
    <p:sldId id="257" r:id="rId2"/>
    <p:sldId id="290" r:id="rId3"/>
    <p:sldId id="291" r:id="rId4"/>
    <p:sldId id="292" r:id="rId5"/>
    <p:sldId id="293" r:id="rId6"/>
    <p:sldId id="294" r:id="rId7"/>
    <p:sldId id="295" r:id="rId8"/>
    <p:sldId id="305" r:id="rId9"/>
    <p:sldId id="332" r:id="rId10"/>
    <p:sldId id="334" r:id="rId11"/>
    <p:sldId id="374" r:id="rId12"/>
    <p:sldId id="306" r:id="rId13"/>
    <p:sldId id="376" r:id="rId14"/>
    <p:sldId id="375" r:id="rId15"/>
    <p:sldId id="372" r:id="rId16"/>
    <p:sldId id="388" r:id="rId17"/>
    <p:sldId id="320" r:id="rId18"/>
    <p:sldId id="379" r:id="rId19"/>
    <p:sldId id="381" r:id="rId20"/>
    <p:sldId id="382" r:id="rId21"/>
    <p:sldId id="322" r:id="rId22"/>
    <p:sldId id="384" r:id="rId23"/>
    <p:sldId id="380" r:id="rId24"/>
    <p:sldId id="383" r:id="rId25"/>
    <p:sldId id="323" r:id="rId26"/>
    <p:sldId id="324" r:id="rId27"/>
    <p:sldId id="377" r:id="rId28"/>
    <p:sldId id="326" r:id="rId29"/>
    <p:sldId id="378" r:id="rId30"/>
    <p:sldId id="327" r:id="rId31"/>
    <p:sldId id="329" r:id="rId32"/>
    <p:sldId id="325" r:id="rId33"/>
    <p:sldId id="387" r:id="rId34"/>
    <p:sldId id="386" r:id="rId35"/>
    <p:sldId id="385" r:id="rId36"/>
    <p:sldId id="373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ambria Math" panose="02040503050406030204" pitchFamily="18" charset="0"/>
      <p:regular r:id="rId45"/>
    </p:embeddedFont>
    <p:embeddedFont>
      <p:font typeface="Rubik" panose="020B0604020202020204" charset="-79"/>
      <p:regular r:id="rId46"/>
      <p:bold r:id="rId47"/>
      <p:italic r:id="rId48"/>
      <p:boldItalic r:id="rId49"/>
    </p:embeddedFont>
    <p:embeddedFont>
      <p:font typeface="Rubik SemiBold" panose="020B0604020202020204" charset="-79"/>
      <p:bold r:id="rId50"/>
      <p:boldItalic r:id="rId51"/>
    </p:embeddedFont>
  </p:embeddedFontLst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F39C8FC-2B25-4997-AFFA-EDBA22BF4C38}">
          <p14:sldIdLst>
            <p14:sldId id="257"/>
            <p14:sldId id="290"/>
            <p14:sldId id="291"/>
            <p14:sldId id="292"/>
            <p14:sldId id="293"/>
            <p14:sldId id="294"/>
            <p14:sldId id="295"/>
            <p14:sldId id="305"/>
            <p14:sldId id="332"/>
            <p14:sldId id="334"/>
            <p14:sldId id="374"/>
            <p14:sldId id="306"/>
            <p14:sldId id="376"/>
            <p14:sldId id="375"/>
            <p14:sldId id="372"/>
            <p14:sldId id="388"/>
            <p14:sldId id="320"/>
            <p14:sldId id="379"/>
            <p14:sldId id="381"/>
            <p14:sldId id="382"/>
            <p14:sldId id="322"/>
            <p14:sldId id="384"/>
            <p14:sldId id="380"/>
            <p14:sldId id="383"/>
            <p14:sldId id="323"/>
            <p14:sldId id="324"/>
            <p14:sldId id="377"/>
            <p14:sldId id="326"/>
            <p14:sldId id="378"/>
            <p14:sldId id="327"/>
            <p14:sldId id="329"/>
            <p14:sldId id="325"/>
            <p14:sldId id="387"/>
            <p14:sldId id="386"/>
            <p14:sldId id="385"/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C0"/>
    <a:srgbClr val="F4F9FE"/>
    <a:srgbClr val="3A4A6A"/>
    <a:srgbClr val="4472C4"/>
    <a:srgbClr val="ACAEB3"/>
    <a:srgbClr val="3EBDF5"/>
    <a:srgbClr val="002060"/>
    <a:srgbClr val="000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5" autoAdjust="0"/>
    <p:restoredTop sz="89761" autoAdjust="0"/>
  </p:normalViewPr>
  <p:slideViewPr>
    <p:cSldViewPr snapToGrid="0">
      <p:cViewPr varScale="1">
        <p:scale>
          <a:sx n="97" d="100"/>
          <a:sy n="97" d="100"/>
        </p:scale>
        <p:origin x="7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F6469-F43D-4E55-AD7C-A1C351BB7127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3ACE6-9665-4A01-8821-D9B50F25169F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3648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2150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92753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9158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99749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50052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99882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98418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3668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1233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60139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64416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5434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23969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848303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4790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0730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7811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3981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8905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5356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24705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44422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10500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390458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859480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4838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831651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43198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75088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49924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6513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745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13461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66502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6183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ACE6-9665-4A01-8821-D9B50F25169F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71418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73C1F-3F80-4186-B893-12F4F4B99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60CDA-C5FF-4776-837E-1B87A9C70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5234A-7794-45BD-8B6B-E01130D9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4D9FF-CB0C-4372-8C03-08F9AE879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BF8B7-946D-41EC-A5E0-25123F97D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330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EBB20-754E-48B3-A02C-65BD8CEF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65127-BF88-41C1-B0B5-38CC435D79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70F15-C5B1-417F-9752-EC24F860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282E2-F776-4529-B1BB-0245727A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8BBFB-B128-4B69-88D7-6A5880A1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8346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BD2DD-708B-4B37-880B-79CFF6CDB7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56908-BC46-4DC3-882B-7F1E29863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D1E10-3D3F-4975-A73F-2989BABD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C8BC6-2258-49C6-A3A8-5B444ABB4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B486E-E364-4E54-AF55-6212F5F7F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961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23CC-F461-470B-96FC-684962CB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E6137-4156-4876-8359-05F81E52E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22F3A-7EFC-489C-9D32-5B3E0E4A2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D5DF3-A4C6-4A40-981D-1E2EB981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6F864-80BE-463F-BD55-183B508A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1690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ACCB0-97EC-4675-8AAA-D8B638779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5ADC2-FCE2-4EE7-879B-831BA4B15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4B77-62E6-401E-9D98-120553E48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60A80-945F-464C-8FB5-5FE52FF1C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D7683-D8FF-4376-A183-BDCDF08DD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74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60FB-4E20-4D5A-BD80-59570802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C027E-3AFB-4E53-8E61-C13428400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48006-C975-4CF7-B2BE-BB222302E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C6434-3500-41C5-B049-D94D7336F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ECD5E-1ABF-4C72-8984-CF1DC9D5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70469-9F1D-4E66-A205-0920DD91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1396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EB67-9EB0-4761-A893-C8F624C8A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C0FC0-CBC0-42C8-8DDC-42F77C48C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4A31F-A9C6-4D2B-957F-357F9759B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37DE63-2440-4AC0-B7FF-C748EED09C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F94E8-FAD0-4974-AA5E-9D9214C5DD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3B01F1-13A8-4357-B5E0-0BF64900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0C957F-F03C-4496-AAAE-BAB90FFC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41757-BB5B-4B06-9C4F-06126E40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37966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FF9F-4A6A-49A1-8DEC-5BF31C46C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8ABC3-7906-4099-B46C-F71C30DFD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A914C-4ADF-4F22-ABAF-394BE3823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EDCAE-D4CF-4F50-B8B2-0368F7CC0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06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7D4E8B-6722-4885-B34E-172A79C9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270AE-EC56-4CC5-88E9-0024CD7A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35D52-590B-4DE8-B644-E9E28AF4E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591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D41A5-CA72-4154-8C1A-85AFE1CE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06B1F-A11B-4DBA-A108-13FEDFF9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E0A08-6934-46E7-BB25-18F3F622B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83E90-B7C2-4ACF-A24A-98D42451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17557-4E2E-412D-9CE7-4093F0463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9BEB7-6CFA-40B3-9608-4BDA8307C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1863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E62A-86D7-4376-BE3C-9C9CD9797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A0C0B3-A0F3-4F8F-8BE9-CD2B53708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14F63-FBCD-4F5F-BBC0-CDFBC321E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260A2-8B3E-4EB1-B311-34418DE4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D1975-1409-471F-9982-AB9A5FBA8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F3C5B-7415-432E-8529-094071FD5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764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02C29D-0260-445D-A733-17661F3C1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74A08-AA21-4D31-8E68-99596D5A6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2DB02-6555-49DC-A263-EF9A4281C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CC2E7-CE78-4518-8481-6CB79BA9BE44}" type="datetimeFigureOut">
              <a:rPr lang="en-BE" smtClean="0"/>
              <a:t>24/06/2022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4030A-D22F-4E41-872B-B79FBDB91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50748-3421-45F9-802C-0262E2EBE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7421A-2549-4310-9F16-C5CFEFDDB9E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58782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proceedings.neurips.cc/paper/2018/file/a41b3bb3e6b050b6c9067c67f663b915-Paper.pdf" TargetMode="External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gi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a-visual-explanation-of-gradient-descent-methods-momentum-adagrad-rmsprop-adam-f898b102325c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ruder.io/optimizing-gradient-descen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istill.pub/2017/momentum/" TargetMode="Externa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9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9.svg"/><Relationship Id="rId10" Type="http://schemas.openxmlformats.org/officeDocument/2006/relationships/image" Target="../media/image49.png"/><Relationship Id="rId4" Type="http://schemas.openxmlformats.org/officeDocument/2006/relationships/image" Target="../media/image8.png"/><Relationship Id="rId9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51.pn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9.svg"/><Relationship Id="rId15" Type="http://schemas.openxmlformats.org/officeDocument/2006/relationships/image" Target="../media/image54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png"/><Relationship Id="rId1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9.sv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570969-8C23-46A2-B831-DE47A9533C00}"/>
              </a:ext>
            </a:extLst>
          </p:cNvPr>
          <p:cNvSpPr/>
          <p:nvPr/>
        </p:nvSpPr>
        <p:spPr>
          <a:xfrm>
            <a:off x="0" y="6433991"/>
            <a:ext cx="12192000" cy="424009"/>
          </a:xfrm>
          <a:prstGeom prst="rect">
            <a:avLst/>
          </a:prstGeom>
          <a:solidFill>
            <a:srgbClr val="031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5E246DB0-B315-43EF-9B9A-1AF11AB7D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43399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406FCA9-B9F5-4439-BAB3-17B86DC5ECDC}"/>
              </a:ext>
            </a:extLst>
          </p:cNvPr>
          <p:cNvSpPr/>
          <p:nvPr/>
        </p:nvSpPr>
        <p:spPr>
          <a:xfrm>
            <a:off x="-1" y="5794408"/>
            <a:ext cx="12192000" cy="106359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EE875-BC76-48DF-B207-97A91FF32B55}"/>
              </a:ext>
            </a:extLst>
          </p:cNvPr>
          <p:cNvSpPr txBox="1"/>
          <p:nvPr/>
        </p:nvSpPr>
        <p:spPr>
          <a:xfrm>
            <a:off x="76416" y="70520"/>
            <a:ext cx="2618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n w="0">
                  <a:noFill/>
                </a:ln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https://ai4mi.epotentia.com</a:t>
            </a:r>
            <a:endParaRPr lang="en-BE" sz="1600" b="1" dirty="0">
              <a:ln w="0">
                <a:noFill/>
              </a:ln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81E00-C5A4-4C7E-977A-A26FBB0F09F4}"/>
              </a:ext>
            </a:extLst>
          </p:cNvPr>
          <p:cNvSpPr txBox="1"/>
          <p:nvPr/>
        </p:nvSpPr>
        <p:spPr>
          <a:xfrm>
            <a:off x="2379859" y="4081111"/>
            <a:ext cx="6628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rPr>
              <a:t>Hands-on session 2</a:t>
            </a:r>
          </a:p>
          <a:p>
            <a:r>
              <a:rPr lang="en-US" sz="24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Steel defect classification with deep learning</a:t>
            </a:r>
            <a:endParaRPr lang="en-BE" sz="2400" dirty="0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D1DDBF-FF68-4D93-B29C-13ABC1AD7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3698" y="6036775"/>
            <a:ext cx="4063469" cy="590862"/>
          </a:xfrm>
          <a:prstGeom prst="rect">
            <a:avLst/>
          </a:prstGeom>
        </p:spPr>
      </p:pic>
      <p:pic>
        <p:nvPicPr>
          <p:cNvPr id="1032" name="Picture 8" descr="[webp-to-png output image]">
            <a:extLst>
              <a:ext uri="{FF2B5EF4-FFF2-40B4-BE49-F238E27FC236}">
                <a16:creationId xmlns:a16="http://schemas.microsoft.com/office/drawing/2014/main" id="{2DCE4679-E5C3-4A66-B9AC-ACEAA03A2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49" y="5832714"/>
            <a:ext cx="379095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D81E54-6A2F-4BC2-B926-AA073DB79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5" y="5995740"/>
            <a:ext cx="2226054" cy="636015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A49D1250-26DB-423C-9D4B-B532C0F483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700" y="5981344"/>
            <a:ext cx="1596495" cy="72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67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1485603" y="6156395"/>
            <a:ext cx="9220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Using non-linear activations any function can be approximated</a:t>
            </a:r>
          </a:p>
        </p:txBody>
      </p:sp>
      <p:grpSp>
        <p:nvGrpSpPr>
          <p:cNvPr id="18" name="1">
            <a:extLst>
              <a:ext uri="{FF2B5EF4-FFF2-40B4-BE49-F238E27FC236}">
                <a16:creationId xmlns:a16="http://schemas.microsoft.com/office/drawing/2014/main" id="{57CC3642-CE2B-4A2F-A521-D0B5E3BE2FDC}"/>
              </a:ext>
            </a:extLst>
          </p:cNvPr>
          <p:cNvGrpSpPr/>
          <p:nvPr/>
        </p:nvGrpSpPr>
        <p:grpSpPr>
          <a:xfrm>
            <a:off x="8184728" y="944251"/>
            <a:ext cx="1162049" cy="584775"/>
            <a:chOff x="8305800" y="1393537"/>
            <a:chExt cx="1162049" cy="5847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B195D11-56AF-41EA-92E8-529FA1C8468A}"/>
                </a:ext>
              </a:extLst>
            </p:cNvPr>
            <p:cNvCxnSpPr/>
            <p:nvPr/>
          </p:nvCxnSpPr>
          <p:spPr>
            <a:xfrm>
              <a:off x="8305800" y="1685925"/>
              <a:ext cx="542925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25DB5-F9A3-428E-8D21-42DEE001F4D0}"/>
                </a:ext>
              </a:extLst>
            </p:cNvPr>
            <p:cNvSpPr txBox="1"/>
            <p:nvPr/>
          </p:nvSpPr>
          <p:spPr>
            <a:xfrm>
              <a:off x="8848724" y="1393537"/>
              <a:ext cx="6191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</a:rPr>
                <a:t>1</a:t>
              </a:r>
              <a:endParaRPr lang="en-150" sz="32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4098" name="Picture 2" descr="Plot of different activation functions: (a) Sigmoid activation... |  Download Scientific Diagram">
            <a:extLst>
              <a:ext uri="{FF2B5EF4-FFF2-40B4-BE49-F238E27FC236}">
                <a16:creationId xmlns:a16="http://schemas.microsoft.com/office/drawing/2014/main" id="{C766E361-0EA8-4B51-8BA6-8F9263089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94" b="53895"/>
          <a:stretch/>
        </p:blipFill>
        <p:spPr bwMode="auto">
          <a:xfrm>
            <a:off x="1551903" y="1974850"/>
            <a:ext cx="4478194" cy="309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Plot of different activation functions: (a) Sigmoid activation... |  Download Scientific Diagram">
            <a:extLst>
              <a:ext uri="{FF2B5EF4-FFF2-40B4-BE49-F238E27FC236}">
                <a16:creationId xmlns:a16="http://schemas.microsoft.com/office/drawing/2014/main" id="{C93CB2B0-938A-420F-9303-99F4F416C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95" r="51694" b="4679"/>
          <a:stretch/>
        </p:blipFill>
        <p:spPr bwMode="auto">
          <a:xfrm>
            <a:off x="6323619" y="1974850"/>
            <a:ext cx="4525133" cy="309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F74B3FC0-9B54-47E5-84F4-F631F9C7BD98}"/>
              </a:ext>
            </a:extLst>
          </p:cNvPr>
          <p:cNvSpPr txBox="1"/>
          <p:nvPr/>
        </p:nvSpPr>
        <p:spPr>
          <a:xfrm>
            <a:off x="1203103" y="23332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Activation functions</a:t>
            </a:r>
          </a:p>
        </p:txBody>
      </p:sp>
      <p:sp>
        <p:nvSpPr>
          <p:cNvPr id="15" name="Tekstvak 9">
            <a:extLst>
              <a:ext uri="{FF2B5EF4-FFF2-40B4-BE49-F238E27FC236}">
                <a16:creationId xmlns:a16="http://schemas.microsoft.com/office/drawing/2014/main" id="{53207905-7BD1-460A-9DB5-B38AB15A38AB}"/>
              </a:ext>
            </a:extLst>
          </p:cNvPr>
          <p:cNvSpPr txBox="1"/>
          <p:nvPr/>
        </p:nvSpPr>
        <p:spPr>
          <a:xfrm>
            <a:off x="3190882" y="1298193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Sigmoid</a:t>
            </a:r>
          </a:p>
        </p:txBody>
      </p:sp>
      <p:sp>
        <p:nvSpPr>
          <p:cNvPr id="21" name="Tekstvak 9">
            <a:extLst>
              <a:ext uri="{FF2B5EF4-FFF2-40B4-BE49-F238E27FC236}">
                <a16:creationId xmlns:a16="http://schemas.microsoft.com/office/drawing/2014/main" id="{5D59F2EE-6101-4873-9D00-0ED1FA886F15}"/>
              </a:ext>
            </a:extLst>
          </p:cNvPr>
          <p:cNvSpPr txBox="1"/>
          <p:nvPr/>
        </p:nvSpPr>
        <p:spPr>
          <a:xfrm>
            <a:off x="8293231" y="1323864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Relu</a:t>
            </a:r>
            <a:endParaRPr lang="en-US" sz="2400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6146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765071" y="6119564"/>
            <a:ext cx="10661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Convolutions allow us to filter using less parameters and have symmetry!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531CC17A-D715-4ADF-9D10-F212F3AEA048}"/>
              </a:ext>
            </a:extLst>
          </p:cNvPr>
          <p:cNvSpPr txBox="1"/>
          <p:nvPr/>
        </p:nvSpPr>
        <p:spPr>
          <a:xfrm>
            <a:off x="895150" y="276771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Convolutional layers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1DFFAF-AA15-4666-927F-68A6D9509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3551457" y="1162497"/>
            <a:ext cx="4158379" cy="41608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58B359-DB97-4A10-993A-49F26F5FEE9C}"/>
              </a:ext>
            </a:extLst>
          </p:cNvPr>
          <p:cNvSpPr/>
          <p:nvPr/>
        </p:nvSpPr>
        <p:spPr>
          <a:xfrm>
            <a:off x="3605797" y="1234908"/>
            <a:ext cx="1876927" cy="19346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Rubik SemiBold" pitchFamily="2" charset="-79"/>
                <a:cs typeface="Rubik SemiBold" pitchFamily="2" charset="-79"/>
              </a:rPr>
              <a:t>Convolutional filter</a:t>
            </a:r>
            <a:endParaRPr lang="en-BE" b="1" dirty="0">
              <a:solidFill>
                <a:schemeClr val="tx1">
                  <a:lumMod val="85000"/>
                  <a:lumOff val="15000"/>
                </a:schemeClr>
              </a:solidFill>
              <a:latin typeface="Rubik SemiBold" pitchFamily="2" charset="-79"/>
              <a:cs typeface="Rubik SemiBold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5574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0.17942 -4.81481E-6 L 0.17942 0.30301 L 0.00156 0.30301 L 3.75E-6 -4.81481E-6 Z " pathEditMode="relative" rAng="0" ptsTypes="AAAAA">
                                      <p:cBhvr>
                                        <p:cTn id="10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71" y="1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1220305" y="6154176"/>
            <a:ext cx="9751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Features are engineered for you! but need lots of data… or do you?</a:t>
            </a:r>
          </a:p>
        </p:txBody>
      </p:sp>
      <p:pic>
        <p:nvPicPr>
          <p:cNvPr id="13314" name="Picture 2" descr="Accelerate Machine Learning with the cuDNN Deep Neural Network Library |  NVIDIA Developer Blog">
            <a:extLst>
              <a:ext uri="{FF2B5EF4-FFF2-40B4-BE49-F238E27FC236}">
                <a16:creationId xmlns:a16="http://schemas.microsoft.com/office/drawing/2014/main" id="{8CDC4811-25E9-4991-A6D3-9897C5508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5" y="1439576"/>
            <a:ext cx="10890065" cy="380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531CC17A-D715-4ADF-9D10-F212F3AEA048}"/>
              </a:ext>
            </a:extLst>
          </p:cNvPr>
          <p:cNvSpPr txBox="1"/>
          <p:nvPr/>
        </p:nvSpPr>
        <p:spPr>
          <a:xfrm>
            <a:off x="1085898" y="242159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Deep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B5D4BB-71D5-4B44-AEFC-C62030ED1FD1}"/>
              </a:ext>
            </a:extLst>
          </p:cNvPr>
          <p:cNvSpPr txBox="1"/>
          <p:nvPr/>
        </p:nvSpPr>
        <p:spPr>
          <a:xfrm>
            <a:off x="7749418" y="5273358"/>
            <a:ext cx="6198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NVIDIA Deep learning training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87166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584735" y="6119564"/>
            <a:ext cx="11022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With transfer learning we train on large datasets and finetune on small ones</a:t>
            </a:r>
          </a:p>
        </p:txBody>
      </p:sp>
      <p:pic>
        <p:nvPicPr>
          <p:cNvPr id="13314" name="Picture 2" descr="Accelerate Machine Learning with the cuDNN Deep Neural Network Library |  NVIDIA Developer Blog">
            <a:extLst>
              <a:ext uri="{FF2B5EF4-FFF2-40B4-BE49-F238E27FC236}">
                <a16:creationId xmlns:a16="http://schemas.microsoft.com/office/drawing/2014/main" id="{8CDC4811-25E9-4991-A6D3-9897C5508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75" y="1441280"/>
            <a:ext cx="10890065" cy="380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531CC17A-D715-4ADF-9D10-F212F3AEA048}"/>
              </a:ext>
            </a:extLst>
          </p:cNvPr>
          <p:cNvSpPr txBox="1"/>
          <p:nvPr/>
        </p:nvSpPr>
        <p:spPr>
          <a:xfrm>
            <a:off x="924025" y="223189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Transfer learning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29A608F-56DF-4B92-A857-76BDCEA0B8CD}"/>
              </a:ext>
            </a:extLst>
          </p:cNvPr>
          <p:cNvSpPr/>
          <p:nvPr/>
        </p:nvSpPr>
        <p:spPr>
          <a:xfrm>
            <a:off x="1657350" y="2793364"/>
            <a:ext cx="6857999" cy="23493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F538423-BC54-4A27-A374-C2F91AE226ED}"/>
              </a:ext>
            </a:extLst>
          </p:cNvPr>
          <p:cNvSpPr/>
          <p:nvPr/>
        </p:nvSpPr>
        <p:spPr>
          <a:xfrm>
            <a:off x="8629649" y="2793365"/>
            <a:ext cx="1247775" cy="238351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E48A6-3764-4521-A6CA-76D22C605B92}"/>
              </a:ext>
            </a:extLst>
          </p:cNvPr>
          <p:cNvSpPr txBox="1"/>
          <p:nvPr/>
        </p:nvSpPr>
        <p:spPr>
          <a:xfrm>
            <a:off x="8818160" y="2787454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Output</a:t>
            </a:r>
            <a:endParaRPr lang="en-BE" b="1" dirty="0">
              <a:solidFill>
                <a:srgbClr val="00B0F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9A32C6-AFF3-4073-8F62-FD6BF20789FC}"/>
              </a:ext>
            </a:extLst>
          </p:cNvPr>
          <p:cNvSpPr txBox="1"/>
          <p:nvPr/>
        </p:nvSpPr>
        <p:spPr>
          <a:xfrm>
            <a:off x="3780553" y="2749354"/>
            <a:ext cx="285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Feature generation network</a:t>
            </a:r>
            <a:endParaRPr lang="en-BE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AADE5F-12D7-444C-A7DA-0305CA5D886B}"/>
              </a:ext>
            </a:extLst>
          </p:cNvPr>
          <p:cNvSpPr txBox="1"/>
          <p:nvPr/>
        </p:nvSpPr>
        <p:spPr>
          <a:xfrm>
            <a:off x="7749418" y="5273358"/>
            <a:ext cx="6198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NVIDIA Deep learning training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25449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0D54FF-1414-49EA-9B80-AB8E9535006C}"/>
              </a:ext>
            </a:extLst>
          </p:cNvPr>
          <p:cNvCxnSpPr>
            <a:cxnSpLocks/>
          </p:cNvCxnSpPr>
          <p:nvPr/>
        </p:nvCxnSpPr>
        <p:spPr>
          <a:xfrm>
            <a:off x="5741435" y="1938807"/>
            <a:ext cx="0" cy="33237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2234219" y="6119564"/>
            <a:ext cx="7723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Normalization and skip connections stabilize training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531CC17A-D715-4ADF-9D10-F212F3AEA048}"/>
              </a:ext>
            </a:extLst>
          </p:cNvPr>
          <p:cNvSpPr txBox="1"/>
          <p:nvPr/>
        </p:nvSpPr>
        <p:spPr>
          <a:xfrm>
            <a:off x="920747" y="168285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Residual networks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5DEDD7-FAC9-43CC-841A-537D59CA1379}"/>
              </a:ext>
            </a:extLst>
          </p:cNvPr>
          <p:cNvCxnSpPr/>
          <p:nvPr/>
        </p:nvCxnSpPr>
        <p:spPr>
          <a:xfrm>
            <a:off x="5743570" y="1005028"/>
            <a:ext cx="0" cy="65451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6D9494-D853-40AC-89F9-43AACE4EFC2B}"/>
              </a:ext>
            </a:extLst>
          </p:cNvPr>
          <p:cNvSpPr/>
          <p:nvPr/>
        </p:nvSpPr>
        <p:spPr>
          <a:xfrm>
            <a:off x="4884787" y="1468062"/>
            <a:ext cx="1713297" cy="479160"/>
          </a:xfrm>
          <a:prstGeom prst="roundRect">
            <a:avLst/>
          </a:prstGeom>
          <a:solidFill>
            <a:srgbClr val="7373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</a:t>
            </a:r>
            <a:endParaRPr lang="en-BE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C8914C9-83BC-4A7D-B8E2-D0C3DBE0E63C}"/>
              </a:ext>
            </a:extLst>
          </p:cNvPr>
          <p:cNvSpPr/>
          <p:nvPr/>
        </p:nvSpPr>
        <p:spPr>
          <a:xfrm>
            <a:off x="4884787" y="2140558"/>
            <a:ext cx="1713297" cy="45299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batchnorm</a:t>
            </a:r>
            <a:endParaRPr lang="en-BE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3994303-85FD-4500-BF0E-0E6CF5B0C28E}"/>
              </a:ext>
            </a:extLst>
          </p:cNvPr>
          <p:cNvSpPr/>
          <p:nvPr/>
        </p:nvSpPr>
        <p:spPr>
          <a:xfrm>
            <a:off x="4884786" y="2786892"/>
            <a:ext cx="1713297" cy="4502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ReLU</a:t>
            </a:r>
            <a:endParaRPr lang="en-B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7A929D-DFA1-4780-A035-F312B2BC9FE2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5741435" y="2593556"/>
            <a:ext cx="1" cy="19333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8381CF-A942-4990-BE19-083F707DBBCF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5741435" y="3237142"/>
            <a:ext cx="0" cy="111866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A3B861-E17A-47C8-B290-006B472038FD}"/>
              </a:ext>
            </a:extLst>
          </p:cNvPr>
          <p:cNvCxnSpPr>
            <a:cxnSpLocks/>
          </p:cNvCxnSpPr>
          <p:nvPr/>
        </p:nvCxnSpPr>
        <p:spPr>
          <a:xfrm flipH="1">
            <a:off x="5743570" y="1335584"/>
            <a:ext cx="140166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0FE6D4-26B8-4B85-8CA4-9F0D3440204B}"/>
              </a:ext>
            </a:extLst>
          </p:cNvPr>
          <p:cNvCxnSpPr>
            <a:cxnSpLocks/>
          </p:cNvCxnSpPr>
          <p:nvPr/>
        </p:nvCxnSpPr>
        <p:spPr>
          <a:xfrm flipV="1">
            <a:off x="7143097" y="1335585"/>
            <a:ext cx="0" cy="410178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372B16-90A4-4FE8-81D3-6B573348EF41}"/>
              </a:ext>
            </a:extLst>
          </p:cNvPr>
          <p:cNvCxnSpPr>
            <a:cxnSpLocks/>
          </p:cNvCxnSpPr>
          <p:nvPr/>
        </p:nvCxnSpPr>
        <p:spPr>
          <a:xfrm flipH="1">
            <a:off x="5741435" y="5437368"/>
            <a:ext cx="140166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A0E3DEA-CB3D-4656-92BA-249B8C8A7582}"/>
              </a:ext>
            </a:extLst>
          </p:cNvPr>
          <p:cNvCxnSpPr>
            <a:cxnSpLocks/>
          </p:cNvCxnSpPr>
          <p:nvPr/>
        </p:nvCxnSpPr>
        <p:spPr>
          <a:xfrm flipV="1">
            <a:off x="5741435" y="4936857"/>
            <a:ext cx="0" cy="80082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D33ED0-3C22-4DED-80E0-970050D58494}"/>
              </a:ext>
            </a:extLst>
          </p:cNvPr>
          <p:cNvCxnSpPr>
            <a:cxnSpLocks/>
          </p:cNvCxnSpPr>
          <p:nvPr/>
        </p:nvCxnSpPr>
        <p:spPr>
          <a:xfrm>
            <a:off x="5741434" y="3873060"/>
            <a:ext cx="0" cy="33237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5D9610-5242-4959-928B-800DCD18C3EA}"/>
              </a:ext>
            </a:extLst>
          </p:cNvPr>
          <p:cNvSpPr/>
          <p:nvPr/>
        </p:nvSpPr>
        <p:spPr>
          <a:xfrm>
            <a:off x="4884786" y="3402315"/>
            <a:ext cx="1713297" cy="479160"/>
          </a:xfrm>
          <a:prstGeom prst="roundRect">
            <a:avLst/>
          </a:prstGeom>
          <a:solidFill>
            <a:srgbClr val="7373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</a:t>
            </a:r>
            <a:endParaRPr lang="en-BE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F829D00-E7B2-4765-96B3-912A6BC5C4EF}"/>
              </a:ext>
            </a:extLst>
          </p:cNvPr>
          <p:cNvSpPr/>
          <p:nvPr/>
        </p:nvSpPr>
        <p:spPr>
          <a:xfrm>
            <a:off x="4884786" y="4074811"/>
            <a:ext cx="1713297" cy="45299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batchnorm</a:t>
            </a:r>
            <a:endParaRPr lang="en-BE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3C037E2-F3B8-4327-BC1B-6D063EA62A1C}"/>
              </a:ext>
            </a:extLst>
          </p:cNvPr>
          <p:cNvSpPr/>
          <p:nvPr/>
        </p:nvSpPr>
        <p:spPr>
          <a:xfrm>
            <a:off x="4884785" y="4721145"/>
            <a:ext cx="1713297" cy="4502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ReLU</a:t>
            </a:r>
            <a:endParaRPr lang="en-BE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61EAA11-CA19-4BF7-844B-6BBD156BFAF7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 flipH="1">
            <a:off x="5741434" y="4527809"/>
            <a:ext cx="1" cy="19333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kstvak 9">
            <a:extLst>
              <a:ext uri="{FF2B5EF4-FFF2-40B4-BE49-F238E27FC236}">
                <a16:creationId xmlns:a16="http://schemas.microsoft.com/office/drawing/2014/main" id="{AC564E1F-B79B-4615-A534-C0000881DC62}"/>
              </a:ext>
            </a:extLst>
          </p:cNvPr>
          <p:cNvSpPr txBox="1"/>
          <p:nvPr/>
        </p:nvSpPr>
        <p:spPr>
          <a:xfrm>
            <a:off x="5108891" y="663453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Activation</a:t>
            </a:r>
          </a:p>
        </p:txBody>
      </p:sp>
      <p:sp>
        <p:nvSpPr>
          <p:cNvPr id="58" name="Tekstvak 9">
            <a:extLst>
              <a:ext uri="{FF2B5EF4-FFF2-40B4-BE49-F238E27FC236}">
                <a16:creationId xmlns:a16="http://schemas.microsoft.com/office/drawing/2014/main" id="{222227EA-0994-4430-B1DE-8070A4A68BE4}"/>
              </a:ext>
            </a:extLst>
          </p:cNvPr>
          <p:cNvSpPr txBox="1"/>
          <p:nvPr/>
        </p:nvSpPr>
        <p:spPr>
          <a:xfrm>
            <a:off x="5749122" y="5124957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out</a:t>
            </a:r>
          </a:p>
        </p:txBody>
      </p:sp>
      <p:sp>
        <p:nvSpPr>
          <p:cNvPr id="59" name="Tekstvak 9">
            <a:extLst>
              <a:ext uri="{FF2B5EF4-FFF2-40B4-BE49-F238E27FC236}">
                <a16:creationId xmlns:a16="http://schemas.microsoft.com/office/drawing/2014/main" id="{A1571D78-78ED-4E10-A4C8-6D376DEEC6A6}"/>
              </a:ext>
            </a:extLst>
          </p:cNvPr>
          <p:cNvSpPr txBox="1"/>
          <p:nvPr/>
        </p:nvSpPr>
        <p:spPr>
          <a:xfrm>
            <a:off x="4177078" y="5778284"/>
            <a:ext cx="3144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Activation + out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D7A2AD4-9C0C-4821-A2D5-1D8C88BB3F5D}"/>
              </a:ext>
            </a:extLst>
          </p:cNvPr>
          <p:cNvSpPr txBox="1"/>
          <p:nvPr/>
        </p:nvSpPr>
        <p:spPr>
          <a:xfrm>
            <a:off x="5048904" y="3117526"/>
            <a:ext cx="6198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Skip connection</a:t>
            </a:r>
          </a:p>
        </p:txBody>
      </p:sp>
    </p:spTree>
    <p:extLst>
      <p:ext uri="{BB962C8B-B14F-4D97-AF65-F5344CB8AC3E}">
        <p14:creationId xmlns:p14="http://schemas.microsoft.com/office/powerpoint/2010/main" val="3480142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8">
            <a:extLst>
              <a:ext uri="{FF2B5EF4-FFF2-40B4-BE49-F238E27FC236}">
                <a16:creationId xmlns:a16="http://schemas.microsoft.com/office/drawing/2014/main" id="{B442BC64-F7B1-4626-8788-4D62F7D5DBAD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hoek 8">
            <a:extLst>
              <a:ext uri="{FF2B5EF4-FFF2-40B4-BE49-F238E27FC236}">
                <a16:creationId xmlns:a16="http://schemas.microsoft.com/office/drawing/2014/main" id="{AC5FEBB6-AB82-4B89-AED7-5AA7E17C7A9D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hoek 8">
            <a:extLst>
              <a:ext uri="{FF2B5EF4-FFF2-40B4-BE49-F238E27FC236}">
                <a16:creationId xmlns:a16="http://schemas.microsoft.com/office/drawing/2014/main" id="{BD6CCC1B-1728-491B-BC17-43E28DC74E3C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39762C0-3877-46F3-B578-860466989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7" name="Tekstvak 9">
            <a:extLst>
              <a:ext uri="{FF2B5EF4-FFF2-40B4-BE49-F238E27FC236}">
                <a16:creationId xmlns:a16="http://schemas.microsoft.com/office/drawing/2014/main" id="{6EDBA9E6-1F75-4B5C-B055-5CD2736202DA}"/>
              </a:ext>
            </a:extLst>
          </p:cNvPr>
          <p:cNvSpPr txBox="1"/>
          <p:nvPr/>
        </p:nvSpPr>
        <p:spPr>
          <a:xfrm>
            <a:off x="2707893" y="6150312"/>
            <a:ext cx="677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Part of the pipeline needs to run in production</a:t>
            </a: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DB145D8B-0E08-4017-8086-D3CC147FB9EC}"/>
              </a:ext>
            </a:extLst>
          </p:cNvPr>
          <p:cNvSpPr txBox="1"/>
          <p:nvPr/>
        </p:nvSpPr>
        <p:spPr>
          <a:xfrm>
            <a:off x="736700" y="199911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This session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1586A74D-7A8C-44BA-B5F5-F3B4D32143A1}"/>
              </a:ext>
            </a:extLst>
          </p:cNvPr>
          <p:cNvSpPr txBox="1"/>
          <p:nvPr/>
        </p:nvSpPr>
        <p:spPr>
          <a:xfrm>
            <a:off x="1034797" y="1073336"/>
            <a:ext cx="10122407" cy="367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Analyze the images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Choose a model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Optimize the model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Evaluate the results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Interpret with explainable AI</a:t>
            </a:r>
          </a:p>
        </p:txBody>
      </p:sp>
    </p:spTree>
    <p:extLst>
      <p:ext uri="{BB962C8B-B14F-4D97-AF65-F5344CB8AC3E}">
        <p14:creationId xmlns:p14="http://schemas.microsoft.com/office/powerpoint/2010/main" val="328696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8">
            <a:extLst>
              <a:ext uri="{FF2B5EF4-FFF2-40B4-BE49-F238E27FC236}">
                <a16:creationId xmlns:a16="http://schemas.microsoft.com/office/drawing/2014/main" id="{B442BC64-F7B1-4626-8788-4D62F7D5DBAD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hoek 8">
            <a:extLst>
              <a:ext uri="{FF2B5EF4-FFF2-40B4-BE49-F238E27FC236}">
                <a16:creationId xmlns:a16="http://schemas.microsoft.com/office/drawing/2014/main" id="{AC5FEBB6-AB82-4B89-AED7-5AA7E17C7A9D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hoek 8">
            <a:extLst>
              <a:ext uri="{FF2B5EF4-FFF2-40B4-BE49-F238E27FC236}">
                <a16:creationId xmlns:a16="http://schemas.microsoft.com/office/drawing/2014/main" id="{BD6CCC1B-1728-491B-BC17-43E28DC74E3C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39762C0-3877-46F3-B578-860466989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7" name="Tekstvak 9">
            <a:extLst>
              <a:ext uri="{FF2B5EF4-FFF2-40B4-BE49-F238E27FC236}">
                <a16:creationId xmlns:a16="http://schemas.microsoft.com/office/drawing/2014/main" id="{6EDBA9E6-1F75-4B5C-B055-5CD2736202DA}"/>
              </a:ext>
            </a:extLst>
          </p:cNvPr>
          <p:cNvSpPr txBox="1"/>
          <p:nvPr/>
        </p:nvSpPr>
        <p:spPr>
          <a:xfrm>
            <a:off x="2707893" y="6150312"/>
            <a:ext cx="5230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Log in at https://tier1.hpc.ugent.be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BCF69FE9-310B-4B65-99A5-2B5DD4D85D92}"/>
              </a:ext>
            </a:extLst>
          </p:cNvPr>
          <p:cNvSpPr txBox="1"/>
          <p:nvPr/>
        </p:nvSpPr>
        <p:spPr>
          <a:xfrm>
            <a:off x="1162050" y="341935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Requesting a job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90A91-4696-2E34-9E02-0DDE69265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54" y="1077792"/>
            <a:ext cx="4739219" cy="4516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248654-2B38-3837-7EAA-936B14F8B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543" y="1421653"/>
            <a:ext cx="5858693" cy="402963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66890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grpSp>
        <p:nvGrpSpPr>
          <p:cNvPr id="11" name="pop">
            <a:extLst>
              <a:ext uri="{FF2B5EF4-FFF2-40B4-BE49-F238E27FC236}">
                <a16:creationId xmlns:a16="http://schemas.microsoft.com/office/drawing/2014/main" id="{F97BCB92-52C1-401C-A519-0AD9A6406B0F}"/>
              </a:ext>
            </a:extLst>
          </p:cNvPr>
          <p:cNvGrpSpPr/>
          <p:nvPr/>
        </p:nvGrpSpPr>
        <p:grpSpPr>
          <a:xfrm>
            <a:off x="3546760" y="2078575"/>
            <a:ext cx="5098480" cy="2700849"/>
            <a:chOff x="2872506" y="2078576"/>
            <a:chExt cx="5098480" cy="270084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B320CB-E9F0-4600-913C-3B76D0FBF348}"/>
                </a:ext>
              </a:extLst>
            </p:cNvPr>
            <p:cNvSpPr/>
            <p:nvPr/>
          </p:nvSpPr>
          <p:spPr>
            <a:xfrm>
              <a:off x="2872506" y="2087449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F1BA675-E070-446A-97FE-E79168CDFE61}"/>
                </a:ext>
              </a:extLst>
            </p:cNvPr>
            <p:cNvSpPr/>
            <p:nvPr/>
          </p:nvSpPr>
          <p:spPr>
            <a:xfrm>
              <a:off x="3549840" y="2078576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2CDB357-7ECE-44D0-BE4F-B0B3AC2BB014}"/>
                </a:ext>
              </a:extLst>
            </p:cNvPr>
            <p:cNvSpPr/>
            <p:nvPr/>
          </p:nvSpPr>
          <p:spPr>
            <a:xfrm>
              <a:off x="4227174" y="2078576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92A3692-974D-4ADD-B9A1-1C5465632BBE}"/>
                </a:ext>
              </a:extLst>
            </p:cNvPr>
            <p:cNvSpPr/>
            <p:nvPr/>
          </p:nvSpPr>
          <p:spPr>
            <a:xfrm>
              <a:off x="4904508" y="2078581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3F9427E-3198-4D0F-A3D1-8B658E5326AE}"/>
                </a:ext>
              </a:extLst>
            </p:cNvPr>
            <p:cNvSpPr/>
            <p:nvPr/>
          </p:nvSpPr>
          <p:spPr>
            <a:xfrm>
              <a:off x="5578766" y="2078580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0B7C24B-8E1A-4C20-9F9B-83CF35EE9DCC}"/>
                </a:ext>
              </a:extLst>
            </p:cNvPr>
            <p:cNvSpPr/>
            <p:nvPr/>
          </p:nvSpPr>
          <p:spPr>
            <a:xfrm>
              <a:off x="6253021" y="2078579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E880740-6311-4BC8-BA1B-4DAB8BB7A50C}"/>
                </a:ext>
              </a:extLst>
            </p:cNvPr>
            <p:cNvSpPr/>
            <p:nvPr/>
          </p:nvSpPr>
          <p:spPr>
            <a:xfrm>
              <a:off x="6927276" y="2078578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A507CBA-4855-402C-8425-379004C32FB6}"/>
                </a:ext>
              </a:extLst>
            </p:cNvPr>
            <p:cNvSpPr/>
            <p:nvPr/>
          </p:nvSpPr>
          <p:spPr>
            <a:xfrm>
              <a:off x="7601531" y="2078577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A0D121D-78F5-45D0-8D85-EFAB67AC026F}"/>
                </a:ext>
              </a:extLst>
            </p:cNvPr>
            <p:cNvSpPr/>
            <p:nvPr/>
          </p:nvSpPr>
          <p:spPr>
            <a:xfrm>
              <a:off x="2872506" y="2858019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61BF5CD-0412-4063-910B-D1A28C304995}"/>
                </a:ext>
              </a:extLst>
            </p:cNvPr>
            <p:cNvSpPr/>
            <p:nvPr/>
          </p:nvSpPr>
          <p:spPr>
            <a:xfrm>
              <a:off x="3549840" y="2852103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484ECDA-3FB3-44CE-99DB-F29A10925DD5}"/>
                </a:ext>
              </a:extLst>
            </p:cNvPr>
            <p:cNvSpPr/>
            <p:nvPr/>
          </p:nvSpPr>
          <p:spPr>
            <a:xfrm>
              <a:off x="4227174" y="2869339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F1B461-D460-404A-8149-6A37C4292A9E}"/>
                </a:ext>
              </a:extLst>
            </p:cNvPr>
            <p:cNvSpPr/>
            <p:nvPr/>
          </p:nvSpPr>
          <p:spPr>
            <a:xfrm>
              <a:off x="4904508" y="2869338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4B803AE-B651-4A0C-B014-57720D182566}"/>
                </a:ext>
              </a:extLst>
            </p:cNvPr>
            <p:cNvSpPr/>
            <p:nvPr/>
          </p:nvSpPr>
          <p:spPr>
            <a:xfrm>
              <a:off x="5578766" y="2869337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9EB8BC8-4055-4259-A93D-D2AD2DF9D620}"/>
                </a:ext>
              </a:extLst>
            </p:cNvPr>
            <p:cNvSpPr/>
            <p:nvPr/>
          </p:nvSpPr>
          <p:spPr>
            <a:xfrm>
              <a:off x="6253021" y="2880153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5B93F68-D9D3-4FA1-BD86-283520D125E8}"/>
                </a:ext>
              </a:extLst>
            </p:cNvPr>
            <p:cNvSpPr/>
            <p:nvPr/>
          </p:nvSpPr>
          <p:spPr>
            <a:xfrm>
              <a:off x="6927276" y="2880152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E2E3A80-0901-456F-AF90-A2650B7FCFC2}"/>
                </a:ext>
              </a:extLst>
            </p:cNvPr>
            <p:cNvSpPr/>
            <p:nvPr/>
          </p:nvSpPr>
          <p:spPr>
            <a:xfrm>
              <a:off x="7601531" y="2880151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EFD33C9-1FAC-4CF5-8CCC-D53A05E79494}"/>
                </a:ext>
              </a:extLst>
            </p:cNvPr>
            <p:cNvSpPr/>
            <p:nvPr/>
          </p:nvSpPr>
          <p:spPr>
            <a:xfrm>
              <a:off x="2872506" y="3628589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61234F2-D1D8-44CF-B194-8F41D10BDD9F}"/>
                </a:ext>
              </a:extLst>
            </p:cNvPr>
            <p:cNvSpPr/>
            <p:nvPr/>
          </p:nvSpPr>
          <p:spPr>
            <a:xfrm>
              <a:off x="3549840" y="3625630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42BEC2-A403-46AB-9424-E2C8B27960A0}"/>
                </a:ext>
              </a:extLst>
            </p:cNvPr>
            <p:cNvSpPr/>
            <p:nvPr/>
          </p:nvSpPr>
          <p:spPr>
            <a:xfrm>
              <a:off x="4227174" y="3644938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D950F96-02B6-42BA-94D0-E02851647F22}"/>
                </a:ext>
              </a:extLst>
            </p:cNvPr>
            <p:cNvSpPr/>
            <p:nvPr/>
          </p:nvSpPr>
          <p:spPr>
            <a:xfrm>
              <a:off x="4904508" y="3644937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82D1B58-B55A-4164-8251-6AD75FA510AB}"/>
                </a:ext>
              </a:extLst>
            </p:cNvPr>
            <p:cNvSpPr/>
            <p:nvPr/>
          </p:nvSpPr>
          <p:spPr>
            <a:xfrm>
              <a:off x="5578766" y="3644936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99C08D0-F5CA-4CA2-8E40-F8882F907B91}"/>
                </a:ext>
              </a:extLst>
            </p:cNvPr>
            <p:cNvSpPr/>
            <p:nvPr/>
          </p:nvSpPr>
          <p:spPr>
            <a:xfrm>
              <a:off x="6253021" y="3644935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4F63CAE-7C9E-41BB-B3F3-B910E0DE9A00}"/>
                </a:ext>
              </a:extLst>
            </p:cNvPr>
            <p:cNvSpPr/>
            <p:nvPr/>
          </p:nvSpPr>
          <p:spPr>
            <a:xfrm>
              <a:off x="6927276" y="3644934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4D62318-9C8B-4DEF-903E-04786B3A9309}"/>
                </a:ext>
              </a:extLst>
            </p:cNvPr>
            <p:cNvSpPr/>
            <p:nvPr/>
          </p:nvSpPr>
          <p:spPr>
            <a:xfrm>
              <a:off x="7601531" y="3644933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A2034CA-7515-4A92-9A3F-3A763987F0D7}"/>
                </a:ext>
              </a:extLst>
            </p:cNvPr>
            <p:cNvSpPr/>
            <p:nvPr/>
          </p:nvSpPr>
          <p:spPr>
            <a:xfrm>
              <a:off x="2872506" y="4399158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E88CA76-63CA-41F1-BB8C-8D222F6F0E71}"/>
                </a:ext>
              </a:extLst>
            </p:cNvPr>
            <p:cNvSpPr/>
            <p:nvPr/>
          </p:nvSpPr>
          <p:spPr>
            <a:xfrm>
              <a:off x="3549840" y="4399157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8374D6C-82F4-4F3A-A68C-264A0932329B}"/>
                </a:ext>
              </a:extLst>
            </p:cNvPr>
            <p:cNvSpPr/>
            <p:nvPr/>
          </p:nvSpPr>
          <p:spPr>
            <a:xfrm>
              <a:off x="4227174" y="4399156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5616A19-1D0E-4528-B687-7BF9A3819C48}"/>
                </a:ext>
              </a:extLst>
            </p:cNvPr>
            <p:cNvSpPr/>
            <p:nvPr/>
          </p:nvSpPr>
          <p:spPr>
            <a:xfrm>
              <a:off x="4904508" y="4399155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803E1EE-612A-4B83-88E2-39005D1A97B5}"/>
                </a:ext>
              </a:extLst>
            </p:cNvPr>
            <p:cNvSpPr/>
            <p:nvPr/>
          </p:nvSpPr>
          <p:spPr>
            <a:xfrm>
              <a:off x="5578766" y="4399154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0E97C1D-A162-4AF5-8F31-D46065700C4C}"/>
                </a:ext>
              </a:extLst>
            </p:cNvPr>
            <p:cNvSpPr/>
            <p:nvPr/>
          </p:nvSpPr>
          <p:spPr>
            <a:xfrm>
              <a:off x="6253021" y="4409970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94FA641-2D25-42D0-9377-1E82100A4B2E}"/>
                </a:ext>
              </a:extLst>
            </p:cNvPr>
            <p:cNvSpPr/>
            <p:nvPr/>
          </p:nvSpPr>
          <p:spPr>
            <a:xfrm>
              <a:off x="6927276" y="4409969"/>
              <a:ext cx="369455" cy="3694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E7E76D0-E29E-4D4C-9E36-680B50F6ACCA}"/>
                </a:ext>
              </a:extLst>
            </p:cNvPr>
            <p:cNvSpPr/>
            <p:nvPr/>
          </p:nvSpPr>
          <p:spPr>
            <a:xfrm>
              <a:off x="7601531" y="4409968"/>
              <a:ext cx="369455" cy="36945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</p:grpSp>
      <p:sp>
        <p:nvSpPr>
          <p:cNvPr id="48" name="batch S">
            <a:extLst>
              <a:ext uri="{FF2B5EF4-FFF2-40B4-BE49-F238E27FC236}">
                <a16:creationId xmlns:a16="http://schemas.microsoft.com/office/drawing/2014/main" id="{EA02887E-48E1-429C-BCD3-54697461B517}"/>
              </a:ext>
            </a:extLst>
          </p:cNvPr>
          <p:cNvSpPr/>
          <p:nvPr/>
        </p:nvSpPr>
        <p:spPr>
          <a:xfrm>
            <a:off x="3417450" y="1965019"/>
            <a:ext cx="628073" cy="2927959"/>
          </a:xfrm>
          <a:prstGeom prst="rect">
            <a:avLst/>
          </a:prstGeom>
          <a:noFill/>
          <a:ln w="76200">
            <a:solidFill>
              <a:srgbClr val="FFC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49" name="batch L">
            <a:extLst>
              <a:ext uri="{FF2B5EF4-FFF2-40B4-BE49-F238E27FC236}">
                <a16:creationId xmlns:a16="http://schemas.microsoft.com/office/drawing/2014/main" id="{CDA282B4-64FE-40D8-874E-6BF1EB73201B}"/>
              </a:ext>
            </a:extLst>
          </p:cNvPr>
          <p:cNvSpPr/>
          <p:nvPr/>
        </p:nvSpPr>
        <p:spPr>
          <a:xfrm>
            <a:off x="3417449" y="1965018"/>
            <a:ext cx="1327155" cy="2927959"/>
          </a:xfrm>
          <a:prstGeom prst="rect">
            <a:avLst/>
          </a:prstGeom>
          <a:noFill/>
          <a:ln w="76200">
            <a:solidFill>
              <a:srgbClr val="FFC6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B9DE34CE-1A19-4BC7-A33E-3B8E265DB0A6}"/>
              </a:ext>
            </a:extLst>
          </p:cNvPr>
          <p:cNvSpPr txBox="1"/>
          <p:nvPr/>
        </p:nvSpPr>
        <p:spPr>
          <a:xfrm>
            <a:off x="940664" y="212223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Training a neural network</a:t>
            </a:r>
          </a:p>
        </p:txBody>
      </p:sp>
      <p:sp>
        <p:nvSpPr>
          <p:cNvPr id="52" name="Caption">
            <a:extLst>
              <a:ext uri="{FF2B5EF4-FFF2-40B4-BE49-F238E27FC236}">
                <a16:creationId xmlns:a16="http://schemas.microsoft.com/office/drawing/2014/main" id="{702C7CF0-1A0F-4A1D-BE82-0CB743A638DE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Batches should contain enough variation</a:t>
            </a:r>
          </a:p>
        </p:txBody>
      </p:sp>
    </p:spTree>
    <p:extLst>
      <p:ext uri="{BB962C8B-B14F-4D97-AF65-F5344CB8AC3E}">
        <p14:creationId xmlns:p14="http://schemas.microsoft.com/office/powerpoint/2010/main" val="404460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accel="50000" decel="5000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16667E-7 0 L 0.05469 0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69 0 L 0.11055 0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5 0 L 0.16641 0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63" presetClass="path" presetSubtype="0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0 L 0.11054 0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4 0 L 0.2194 0 " pathEditMode="relative" rAng="0" ptsTypes="AA">
                                      <p:cBhvr>
                                        <p:cTn id="27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250"/>
                            </p:stCondLst>
                            <p:childTnLst>
                              <p:par>
                                <p:cTn id="29" presetID="63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94 0 L 0.33046 0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8" grpId="2" animBg="1"/>
      <p:bldP spid="48" grpId="3" animBg="1"/>
      <p:bldP spid="48" grpId="4" animBg="1"/>
      <p:bldP spid="49" grpId="0" animBg="1"/>
      <p:bldP spid="49" grpId="1" animBg="1"/>
      <p:bldP spid="49" grpId="2" animBg="1"/>
      <p:bldP spid="49" grpId="3" animBg="1"/>
      <p:bldP spid="49" grpId="4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11" name="dataset">
            <a:extLst>
              <a:ext uri="{FF2B5EF4-FFF2-40B4-BE49-F238E27FC236}">
                <a16:creationId xmlns:a16="http://schemas.microsoft.com/office/drawing/2014/main" id="{92605CA4-FBB9-49D1-AFFD-DAC43DB51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4840" y="1038578"/>
            <a:ext cx="5160185" cy="4903955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2A476C16-54E9-4BAF-A093-39D43FDC9B7B}"/>
              </a:ext>
            </a:extLst>
          </p:cNvPr>
          <p:cNvSpPr txBox="1"/>
          <p:nvPr/>
        </p:nvSpPr>
        <p:spPr>
          <a:xfrm>
            <a:off x="1022107" y="237480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Augmentation</a:t>
            </a:r>
          </a:p>
        </p:txBody>
      </p:sp>
      <p:sp>
        <p:nvSpPr>
          <p:cNvPr id="18" name="Caption">
            <a:extLst>
              <a:ext uri="{FF2B5EF4-FFF2-40B4-BE49-F238E27FC236}">
                <a16:creationId xmlns:a16="http://schemas.microsoft.com/office/drawing/2014/main" id="{96BC8876-A692-4B63-BB27-0B24C06547EF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Adding some distortion to images improves our model’s robustness</a:t>
            </a:r>
          </a:p>
        </p:txBody>
      </p:sp>
    </p:spTree>
    <p:extLst>
      <p:ext uri="{BB962C8B-B14F-4D97-AF65-F5344CB8AC3E}">
        <p14:creationId xmlns:p14="http://schemas.microsoft.com/office/powerpoint/2010/main" val="426841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51" name="Title">
            <a:extLst>
              <a:ext uri="{FF2B5EF4-FFF2-40B4-BE49-F238E27FC236}">
                <a16:creationId xmlns:a16="http://schemas.microsoft.com/office/drawing/2014/main" id="{B9DE34CE-1A19-4BC7-A33E-3B8E265DB0A6}"/>
              </a:ext>
            </a:extLst>
          </p:cNvPr>
          <p:cNvSpPr txBox="1"/>
          <p:nvPr/>
        </p:nvSpPr>
        <p:spPr>
          <a:xfrm>
            <a:off x="1125392" y="22594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Loss functions</a:t>
            </a:r>
          </a:p>
        </p:txBody>
      </p:sp>
      <p:sp>
        <p:nvSpPr>
          <p:cNvPr id="52" name="Caption">
            <a:extLst>
              <a:ext uri="{FF2B5EF4-FFF2-40B4-BE49-F238E27FC236}">
                <a16:creationId xmlns:a16="http://schemas.microsoft.com/office/drawing/2014/main" id="{702C7CF0-1A0F-4A1D-BE82-0CB743A638DE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The right metric guides the optimizer to the right goal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kstvak 9">
                <a:extLst>
                  <a:ext uri="{FF2B5EF4-FFF2-40B4-BE49-F238E27FC236}">
                    <a16:creationId xmlns:a16="http://schemas.microsoft.com/office/drawing/2014/main" id="{453B75A1-E12F-4029-9EF4-A812616A1C04}"/>
                  </a:ext>
                </a:extLst>
              </p:cNvPr>
              <p:cNvSpPr txBox="1"/>
              <p:nvPr/>
            </p:nvSpPr>
            <p:spPr>
              <a:xfrm>
                <a:off x="1346366" y="1239924"/>
                <a:ext cx="2674194" cy="5618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>
                    <a:solidFill>
                      <a:srgbClr val="002060"/>
                    </a:solidFill>
                    <a:latin typeface="Rubik" pitchFamily="2" charset="-79"/>
                    <a:cs typeface="Rubik" pitchFamily="2" charset="-79"/>
                  </a:rPr>
                  <a:t>Regression</a:t>
                </a:r>
              </a:p>
              <a:p>
                <a:pPr algn="ctr"/>
                <a:endParaRPr lang="en-US" sz="2000" b="1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2060"/>
                    </a:solidFill>
                    <a:latin typeface="Rubik" pitchFamily="2" charset="-79"/>
                    <a:cs typeface="Rubik" pitchFamily="2" charset="-79"/>
                  </a:rPr>
                  <a:t>MSE (L2)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r>
                  <a:rPr lang="en-US" sz="2000" dirty="0">
                    <a:solidFill>
                      <a:srgbClr val="002060"/>
                    </a:solidFill>
                    <a:latin typeface="Rubik" pitchFamily="2" charset="-79"/>
                    <a:cs typeface="Rubik" pitchFamily="2" charset="-79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4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Rubik" pitchFamily="2" charset="-79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Rubik" pitchFamily="2" charset="-79"/>
                              </a:rPr>
                              <m:t>𝑁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Rubik" pitchFamily="2" charset="-79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Rubik" pitchFamily="2" charset="-79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Rubik" pitchFamily="2" charset="-79"/>
                                  </a:rPr>
                                  <m:t>𝑡𝑎𝑟𝑔𝑒𝑡</m:t>
                                </m:r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Rubik" pitchFamily="2" charset="-79"/>
                                  </a:rPr>
                                  <m:t> −</m:t>
                                </m:r>
                                <m:r>
                                  <a:rPr lang="en-US" sz="24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Rubik" pitchFamily="2" charset="-79"/>
                                  </a:rPr>
                                  <m:t>𝑝𝑟𝑒𝑑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Rubik" pitchFamily="2" charset="-79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cs typeface="Rubik" pitchFamily="2" charset="-79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  <m:t>𝑁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2060"/>
                    </a:solidFill>
                    <a:latin typeface="Rubik" pitchFamily="2" charset="-79"/>
                    <a:cs typeface="Rubik" pitchFamily="2" charset="-79"/>
                  </a:rPr>
                  <a:t>MAE (L1)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Rubik" pitchFamily="2" charset="-79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Rubik" pitchFamily="2" charset="-79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Rubik" pitchFamily="2" charset="-79"/>
                                </a:rPr>
                                <m:t>𝑁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Rubik" pitchFamily="2" charset="-79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Rubik" pitchFamily="2" charset="-79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Rubik" pitchFamily="2" charset="-79"/>
                                        </a:rPr>
                                        <m:t>𝑡𝑎𝑟𝑔𝑒𝑡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Rubik" pitchFamily="2" charset="-79"/>
                                        </a:rPr>
                                        <m:t> −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cs typeface="Rubik" pitchFamily="2" charset="-79"/>
                                        </a:rPr>
                                        <m:t>𝑝𝑟𝑒𝑑</m:t>
                                      </m:r>
                                    </m:e>
                                  </m:d>
                                </m:e>
                                <m:sup/>
                              </m:sSup>
                            </m:e>
                          </m:nary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Rubik" pitchFamily="2" charset="-79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2060"/>
                    </a:solidFill>
                    <a:latin typeface="Rubik" pitchFamily="2" charset="-79"/>
                    <a:cs typeface="Rubik" pitchFamily="2" charset="-79"/>
                  </a:rPr>
                  <a:t>Custom weights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2060"/>
                    </a:solidFill>
                    <a:latin typeface="Rubik" pitchFamily="2" charset="-79"/>
                    <a:cs typeface="Rubik" pitchFamily="2" charset="-79"/>
                  </a:rPr>
                  <a:t>…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</p:txBody>
          </p:sp>
        </mc:Choice>
        <mc:Fallback xmlns="">
          <p:sp>
            <p:nvSpPr>
              <p:cNvPr id="57" name="Tekstvak 9">
                <a:extLst>
                  <a:ext uri="{FF2B5EF4-FFF2-40B4-BE49-F238E27FC236}">
                    <a16:creationId xmlns:a16="http://schemas.microsoft.com/office/drawing/2014/main" id="{453B75A1-E12F-4029-9EF4-A812616A1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366" y="1239924"/>
                <a:ext cx="2674194" cy="5618076"/>
              </a:xfrm>
              <a:prstGeom prst="rect">
                <a:avLst/>
              </a:prstGeom>
              <a:blipFill>
                <a:blip r:embed="rId6"/>
                <a:stretch>
                  <a:fillRect l="-2050" t="-54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kstvak 9">
                <a:extLst>
                  <a:ext uri="{FF2B5EF4-FFF2-40B4-BE49-F238E27FC236}">
                    <a16:creationId xmlns:a16="http://schemas.microsoft.com/office/drawing/2014/main" id="{1DB35073-9345-456E-B940-EDCE7127DADE}"/>
                  </a:ext>
                </a:extLst>
              </p:cNvPr>
              <p:cNvSpPr txBox="1"/>
              <p:nvPr/>
            </p:nvSpPr>
            <p:spPr>
              <a:xfrm>
                <a:off x="5472780" y="1254437"/>
                <a:ext cx="5914824" cy="5016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B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>
                    <a:solidFill>
                      <a:srgbClr val="002060"/>
                    </a:solidFill>
                    <a:latin typeface="Rubik" pitchFamily="2" charset="-79"/>
                    <a:cs typeface="Rubik" pitchFamily="2" charset="-79"/>
                  </a:rPr>
                  <a:t>Classification</a:t>
                </a:r>
              </a:p>
              <a:p>
                <a:pPr algn="ctr"/>
                <a:endParaRPr lang="en-US" sz="2000" b="1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2060"/>
                    </a:solidFill>
                    <a:latin typeface="Rubik" pitchFamily="2" charset="-79"/>
                    <a:cs typeface="Rubik" pitchFamily="2" charset="-79"/>
                  </a:rPr>
                  <a:t>(Binary) Cross entropy, </a:t>
                </a:r>
              </a:p>
              <a:p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Rubik" pitchFamily="2" charset="-79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Rubik" pitchFamily="2" charset="-79"/>
                      </a:rPr>
                      <m:t>𝑡𝑎𝑟𝑔𝑒𝑡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Rubik" pitchFamily="2" charset="-79"/>
                      </a:rPr>
                      <m:t>∗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Rubik" pitchFamily="2" charset="-79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Rubik" pitchFamily="2" charset="-79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Rubik" pitchFamily="2" charset="-79"/>
                              </a:rPr>
                              <m:t>𝑝𝑟𝑜𝑏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Rubik" pitchFamily="2" charset="-79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cs typeface="Rubik" pitchFamily="2" charset="-79"/>
                              </a:rPr>
                              <m:t>𝑝𝑟𝑒𝑑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b="0" i="1" dirty="0">
                    <a:solidFill>
                      <a:srgbClr val="002060"/>
                    </a:solidFill>
                    <a:latin typeface="Cambria Math" panose="02040503050406030204" pitchFamily="18" charset="0"/>
                    <a:cs typeface="Rubik" pitchFamily="2" charset="-79"/>
                  </a:rPr>
                  <a:t> (target=1)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Rubik" pitchFamily="2" charset="-79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Rubik" pitchFamily="2" charset="-79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Rubik" pitchFamily="2" charset="-79"/>
                            </a:rPr>
                            <m:t>1−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Rubik" pitchFamily="2" charset="-79"/>
                            </a:rPr>
                            <m:t>𝑡𝑎𝑟𝑔𝑒𝑡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Rubik" pitchFamily="2" charset="-79"/>
                        </a:rPr>
                        <m:t>∗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Rubik" pitchFamily="2" charset="-79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Rubik" pitchFamily="2" charset="-79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Rubik" pitchFamily="2" charset="-79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Rubik" pitchFamily="2" charset="-79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Rubik" pitchFamily="2" charset="-79"/>
                                </a:rPr>
                                <m:t>𝑝𝑟𝑜𝑏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Rubik" pitchFamily="2" charset="-79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Rubik" pitchFamily="2" charset="-79"/>
                                </a:rPr>
                                <m:t>𝑝𝑟𝑒𝑑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Rubik" pitchFamily="2" charset="-79"/>
                            </a:rPr>
                            <m:t>  (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Rubik" pitchFamily="2" charset="-79"/>
                            </a:rPr>
                            <m:t>𝑡𝑎𝑟𝑔𝑒𝑡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Rubik" pitchFamily="2" charset="-79"/>
                            </a:rPr>
                            <m:t>=0)</m:t>
                          </m:r>
                        </m:e>
                      </m:func>
                    </m:oMath>
                  </m:oMathPara>
                </a14:m>
                <a:endParaRPr lang="en-US" sz="2000" b="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algn="ctr"/>
                <a:r>
                  <a:rPr lang="en-US" sz="2000" dirty="0">
                    <a:solidFill>
                      <a:srgbClr val="002060"/>
                    </a:solidFill>
                    <a:latin typeface="Rubik" pitchFamily="2" charset="-79"/>
                    <a:cs typeface="Rubik" pitchFamily="2" charset="-79"/>
                  </a:rPr>
                  <a:t>Summed over classes if multiclass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2060"/>
                    </a:solidFill>
                    <a:latin typeface="Rubik" pitchFamily="2" charset="-79"/>
                    <a:cs typeface="Rubik" pitchFamily="2" charset="-79"/>
                  </a:rPr>
                  <a:t>For segmentation applied per pixel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2060"/>
                    </a:solidFill>
                    <a:latin typeface="Rubik" pitchFamily="2" charset="-79"/>
                    <a:cs typeface="Rubik" pitchFamily="2" charset="-79"/>
                  </a:rPr>
                  <a:t>…</a:t>
                </a:r>
              </a:p>
              <a:p>
                <a:endParaRPr lang="en-US" sz="20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endParaRPr>
              </a:p>
            </p:txBody>
          </p:sp>
        </mc:Choice>
        <mc:Fallback>
          <p:sp>
            <p:nvSpPr>
              <p:cNvPr id="60" name="Tekstvak 9">
                <a:extLst>
                  <a:ext uri="{FF2B5EF4-FFF2-40B4-BE49-F238E27FC236}">
                    <a16:creationId xmlns:a16="http://schemas.microsoft.com/office/drawing/2014/main" id="{1DB35073-9345-456E-B940-EDCE7127D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780" y="1254437"/>
                <a:ext cx="5914824" cy="5016758"/>
              </a:xfrm>
              <a:prstGeom prst="rect">
                <a:avLst/>
              </a:prstGeom>
              <a:blipFill>
                <a:blip r:embed="rId7"/>
                <a:stretch>
                  <a:fillRect l="-928" t="-72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09BCD39-4F38-FE78-3011-32FE971E95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709" y="3764878"/>
            <a:ext cx="2024280" cy="151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5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7" grpId="0" build="p"/>
      <p:bldP spid="6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5239323-1786-4797-8456-412212DC95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35" name="Picture 34" descr="Graphical user interface&#10;&#10;Description automatically generated">
            <a:extLst>
              <a:ext uri="{FF2B5EF4-FFF2-40B4-BE49-F238E27FC236}">
                <a16:creationId xmlns:a16="http://schemas.microsoft.com/office/drawing/2014/main" id="{0AA2937D-620E-4346-B0E9-68B3ED739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50" y="574858"/>
            <a:ext cx="10995499" cy="628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77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51" name="Title">
            <a:extLst>
              <a:ext uri="{FF2B5EF4-FFF2-40B4-BE49-F238E27FC236}">
                <a16:creationId xmlns:a16="http://schemas.microsoft.com/office/drawing/2014/main" id="{B9DE34CE-1A19-4BC7-A33E-3B8E265DB0A6}"/>
              </a:ext>
            </a:extLst>
          </p:cNvPr>
          <p:cNvSpPr txBox="1"/>
          <p:nvPr/>
        </p:nvSpPr>
        <p:spPr>
          <a:xfrm>
            <a:off x="1125392" y="22594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Loss surfaces</a:t>
            </a:r>
          </a:p>
        </p:txBody>
      </p:sp>
      <p:sp>
        <p:nvSpPr>
          <p:cNvPr id="52" name="Caption">
            <a:extLst>
              <a:ext uri="{FF2B5EF4-FFF2-40B4-BE49-F238E27FC236}">
                <a16:creationId xmlns:a16="http://schemas.microsoft.com/office/drawing/2014/main" id="{702C7CF0-1A0F-4A1D-BE82-0CB743A638DE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Loss functions have complex surfaces with millions of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19CF3-2ACB-4FDE-86AB-552C5D9A89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376" b="89848" l="5900" r="89971">
                        <a14:foregroundMark x1="56932" y1="70812" x2="76205" y2="50761"/>
                        <a14:foregroundMark x1="76205" y1="50761" x2="79744" y2="43401"/>
                        <a14:foregroundMark x1="70600" y1="81726" x2="70600" y2="81726"/>
                        <a14:foregroundMark x1="52507" y1="77919" x2="52114" y2="77665"/>
                        <a14:foregroundMark x1="9341" y1="64467" x2="11406" y2="31472"/>
                        <a14:foregroundMark x1="11406" y1="31472" x2="9243" y2="27919"/>
                        <a14:foregroundMark x1="5900" y1="62437" x2="5900" y2="62437"/>
                        <a14:foregroundMark x1="32645" y1="8376" x2="32645" y2="83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5392" y="1552313"/>
            <a:ext cx="9688277" cy="37533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AF6DFC-7FDE-4528-843A-825968DD76EB}"/>
              </a:ext>
            </a:extLst>
          </p:cNvPr>
          <p:cNvSpPr txBox="1"/>
          <p:nvPr/>
        </p:nvSpPr>
        <p:spPr>
          <a:xfrm>
            <a:off x="1530271" y="5239344"/>
            <a:ext cx="61986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8"/>
              </a:rPr>
              <a:t>https://proceedings.neurips.cc/paper/2018/file/a41b3bb3e6b050b6c9067c67f663b915-Paper.pdf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https://izmailovpavel.github.io/curves_blogpost/</a:t>
            </a:r>
            <a:endParaRPr lang="en-BE" dirty="0"/>
          </a:p>
        </p:txBody>
      </p:sp>
      <p:sp>
        <p:nvSpPr>
          <p:cNvPr id="16" name="Caption">
            <a:extLst>
              <a:ext uri="{FF2B5EF4-FFF2-40B4-BE49-F238E27FC236}">
                <a16:creationId xmlns:a16="http://schemas.microsoft.com/office/drawing/2014/main" id="{36EB00A2-BB27-48B6-9A8C-3D0ABCF4DFC1}"/>
              </a:ext>
            </a:extLst>
          </p:cNvPr>
          <p:cNvSpPr txBox="1"/>
          <p:nvPr/>
        </p:nvSpPr>
        <p:spPr>
          <a:xfrm>
            <a:off x="649476" y="118215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Resnet</a:t>
            </a:r>
          </a:p>
        </p:txBody>
      </p:sp>
      <p:sp>
        <p:nvSpPr>
          <p:cNvPr id="17" name="Caption">
            <a:extLst>
              <a:ext uri="{FF2B5EF4-FFF2-40B4-BE49-F238E27FC236}">
                <a16:creationId xmlns:a16="http://schemas.microsoft.com/office/drawing/2014/main" id="{E8584708-8C40-446C-965C-62AF1AFB1EA7}"/>
              </a:ext>
            </a:extLst>
          </p:cNvPr>
          <p:cNvSpPr txBox="1"/>
          <p:nvPr/>
        </p:nvSpPr>
        <p:spPr>
          <a:xfrm>
            <a:off x="-3748803" y="119420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Normal net</a:t>
            </a:r>
          </a:p>
        </p:txBody>
      </p:sp>
    </p:spTree>
    <p:extLst>
      <p:ext uri="{BB962C8B-B14F-4D97-AF65-F5344CB8AC3E}">
        <p14:creationId xmlns:p14="http://schemas.microsoft.com/office/powerpoint/2010/main" val="68952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2A476C16-54E9-4BAF-A093-39D43FDC9B7B}"/>
              </a:ext>
            </a:extLst>
          </p:cNvPr>
          <p:cNvSpPr txBox="1"/>
          <p:nvPr/>
        </p:nvSpPr>
        <p:spPr>
          <a:xfrm>
            <a:off x="1022107" y="237480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Optimizing</a:t>
            </a:r>
          </a:p>
        </p:txBody>
      </p:sp>
      <p:sp>
        <p:nvSpPr>
          <p:cNvPr id="18" name="Caption">
            <a:extLst>
              <a:ext uri="{FF2B5EF4-FFF2-40B4-BE49-F238E27FC236}">
                <a16:creationId xmlns:a16="http://schemas.microsoft.com/office/drawing/2014/main" id="{96BC8876-A692-4B63-BB27-0B24C06547EF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Gradient descent allows us to stepwise optimize our parameters for our loss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4EEA72-9656-4234-9FB5-278E6BDE9228}"/>
              </a:ext>
            </a:extLst>
          </p:cNvPr>
          <p:cNvSpPr txBox="1"/>
          <p:nvPr/>
        </p:nvSpPr>
        <p:spPr>
          <a:xfrm>
            <a:off x="1960736" y="5719485"/>
            <a:ext cx="7207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3blue1brown - </a:t>
            </a:r>
            <a:r>
              <a:rPr lang="en-BE" b="1" dirty="0"/>
              <a:t>https://mlfromscratch.com/optimizers-explained/#/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2EC6B-6E0C-C811-6CC7-C7FBAF8FB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363" y="1233181"/>
            <a:ext cx="7697274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05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2A476C16-54E9-4BAF-A093-39D43FDC9B7B}"/>
              </a:ext>
            </a:extLst>
          </p:cNvPr>
          <p:cNvSpPr txBox="1"/>
          <p:nvPr/>
        </p:nvSpPr>
        <p:spPr>
          <a:xfrm>
            <a:off x="1022107" y="237480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Optimizing</a:t>
            </a:r>
          </a:p>
        </p:txBody>
      </p:sp>
      <p:sp>
        <p:nvSpPr>
          <p:cNvPr id="18" name="Caption">
            <a:extLst>
              <a:ext uri="{FF2B5EF4-FFF2-40B4-BE49-F238E27FC236}">
                <a16:creationId xmlns:a16="http://schemas.microsoft.com/office/drawing/2014/main" id="{96BC8876-A692-4B63-BB27-0B24C06547EF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Gradient descent allows us to stepwise optimize our parameters for our loss</a:t>
            </a:r>
          </a:p>
        </p:txBody>
      </p:sp>
      <p:pic>
        <p:nvPicPr>
          <p:cNvPr id="4102" name="Picture 6" descr="If the gradient $\nabla$ of the partial derivatives is positive, we step left, else we step right when negative. ">
            <a:extLst>
              <a:ext uri="{FF2B5EF4-FFF2-40B4-BE49-F238E27FC236}">
                <a16:creationId xmlns:a16="http://schemas.microsoft.com/office/drawing/2014/main" id="{E638DCB7-9214-4F88-8E41-6E1FD1EFFE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36" y="1252366"/>
            <a:ext cx="7768389" cy="440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24EEA72-9656-4234-9FB5-278E6BDE9228}"/>
              </a:ext>
            </a:extLst>
          </p:cNvPr>
          <p:cNvSpPr txBox="1"/>
          <p:nvPr/>
        </p:nvSpPr>
        <p:spPr>
          <a:xfrm>
            <a:off x="1960736" y="5719485"/>
            <a:ext cx="7207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3blue1brown - </a:t>
            </a:r>
            <a:r>
              <a:rPr lang="en-BE" b="1" dirty="0"/>
              <a:t>https://mlfromscratch.com/optimizers-explained/#/</a:t>
            </a:r>
          </a:p>
        </p:txBody>
      </p:sp>
    </p:spTree>
    <p:extLst>
      <p:ext uri="{BB962C8B-B14F-4D97-AF65-F5344CB8AC3E}">
        <p14:creationId xmlns:p14="http://schemas.microsoft.com/office/powerpoint/2010/main" val="1136191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2A476C16-54E9-4BAF-A093-39D43FDC9B7B}"/>
              </a:ext>
            </a:extLst>
          </p:cNvPr>
          <p:cNvSpPr txBox="1"/>
          <p:nvPr/>
        </p:nvSpPr>
        <p:spPr>
          <a:xfrm>
            <a:off x="1022107" y="237480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More on optimizers</a:t>
            </a:r>
          </a:p>
        </p:txBody>
      </p:sp>
      <p:sp>
        <p:nvSpPr>
          <p:cNvPr id="18" name="Caption">
            <a:extLst>
              <a:ext uri="{FF2B5EF4-FFF2-40B4-BE49-F238E27FC236}">
                <a16:creationId xmlns:a16="http://schemas.microsoft.com/office/drawing/2014/main" id="{96BC8876-A692-4B63-BB27-0B24C06547EF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Adding some distortion to images improves our model’s robustness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1B395-5E54-4E5F-ACE4-0DE702A70711}"/>
              </a:ext>
            </a:extLst>
          </p:cNvPr>
          <p:cNvSpPr txBox="1"/>
          <p:nvPr/>
        </p:nvSpPr>
        <p:spPr>
          <a:xfrm>
            <a:off x="1280982" y="1712699"/>
            <a:ext cx="91013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hlinkClick r:id="rId6"/>
              </a:rPr>
              <a:t>https://distill.pub/2017/momentum/</a:t>
            </a:r>
            <a:r>
              <a:rPr lang="nl-BE" dirty="0"/>
              <a:t> - </a:t>
            </a:r>
            <a:r>
              <a:rPr lang="nl-BE" dirty="0" err="1"/>
              <a:t>try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yourself</a:t>
            </a:r>
            <a:endParaRPr lang="en-US" dirty="0">
              <a:hlinkClick r:id="rId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>
                <a:hlinkClick r:id="rId7"/>
              </a:rPr>
              <a:t>https://ruder.io/optimizing-gradient-descent/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hlinkClick r:id="rId8"/>
              </a:rPr>
              <a:t>https://towardsdatascience.com/a-visual-explanation-of-gradient-descent-methods-momentum-adagrad-rmsprop-adam-f898b102325c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https://towardsdatascience.com/understanding-backpropagation-algorithm-7bb3aa2f95fd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98061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2A476C16-54E9-4BAF-A093-39D43FDC9B7B}"/>
              </a:ext>
            </a:extLst>
          </p:cNvPr>
          <p:cNvSpPr txBox="1"/>
          <p:nvPr/>
        </p:nvSpPr>
        <p:spPr>
          <a:xfrm>
            <a:off x="1022107" y="237480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Regularization</a:t>
            </a:r>
          </a:p>
        </p:txBody>
      </p:sp>
      <p:sp>
        <p:nvSpPr>
          <p:cNvPr id="18" name="Caption">
            <a:extLst>
              <a:ext uri="{FF2B5EF4-FFF2-40B4-BE49-F238E27FC236}">
                <a16:creationId xmlns:a16="http://schemas.microsoft.com/office/drawing/2014/main" id="{96BC8876-A692-4B63-BB27-0B24C06547EF}"/>
              </a:ext>
            </a:extLst>
          </p:cNvPr>
          <p:cNvSpPr txBox="1"/>
          <p:nvPr/>
        </p:nvSpPr>
        <p:spPr>
          <a:xfrm>
            <a:off x="583029" y="5283278"/>
            <a:ext cx="3426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Randomly delete neurons doing training</a:t>
            </a:r>
          </a:p>
        </p:txBody>
      </p:sp>
      <p:grpSp>
        <p:nvGrpSpPr>
          <p:cNvPr id="11" name="nn">
            <a:extLst>
              <a:ext uri="{FF2B5EF4-FFF2-40B4-BE49-F238E27FC236}">
                <a16:creationId xmlns:a16="http://schemas.microsoft.com/office/drawing/2014/main" id="{EACBFC8F-BA1D-4C33-957D-E53C79D9C795}"/>
              </a:ext>
            </a:extLst>
          </p:cNvPr>
          <p:cNvGrpSpPr/>
          <p:nvPr/>
        </p:nvGrpSpPr>
        <p:grpSpPr>
          <a:xfrm>
            <a:off x="1022107" y="2022199"/>
            <a:ext cx="2961610" cy="2961610"/>
            <a:chOff x="8473202" y="2208949"/>
            <a:chExt cx="2355272" cy="2355272"/>
          </a:xfrm>
          <a:solidFill>
            <a:schemeClr val="tx1"/>
          </a:solidFill>
        </p:grpSpPr>
        <p:grpSp>
          <p:nvGrpSpPr>
            <p:cNvPr id="12" name="network">
              <a:extLst>
                <a:ext uri="{FF2B5EF4-FFF2-40B4-BE49-F238E27FC236}">
                  <a16:creationId xmlns:a16="http://schemas.microsoft.com/office/drawing/2014/main" id="{D802EFD8-1673-494F-B0EE-50194E6E56FF}"/>
                </a:ext>
              </a:extLst>
            </p:cNvPr>
            <p:cNvGrpSpPr/>
            <p:nvPr/>
          </p:nvGrpSpPr>
          <p:grpSpPr>
            <a:xfrm>
              <a:off x="8473202" y="2208949"/>
              <a:ext cx="2355272" cy="2355272"/>
              <a:chOff x="927093" y="2035045"/>
              <a:chExt cx="2355272" cy="2355272"/>
            </a:xfrm>
            <a:grpFill/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FD2B3F3-8D63-4F38-91DC-BCB374CF5215}"/>
                  </a:ext>
                </a:extLst>
              </p:cNvPr>
              <p:cNvGrpSpPr/>
              <p:nvPr/>
            </p:nvGrpSpPr>
            <p:grpSpPr>
              <a:xfrm>
                <a:off x="927093" y="2821710"/>
                <a:ext cx="2355272" cy="854938"/>
                <a:chOff x="498764" y="2743201"/>
                <a:chExt cx="2355272" cy="854938"/>
              </a:xfrm>
              <a:grpFill/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A7158488-7A5B-439C-BD9D-AD694DD7C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764" y="2743201"/>
                  <a:ext cx="2355272" cy="0"/>
                </a:xfrm>
                <a:prstGeom prst="line">
                  <a:avLst/>
                </a:prstGeom>
                <a:grpFill/>
                <a:ln w="762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2B9E14B-957C-4DBD-9EA5-569B658E0E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764" y="3598139"/>
                  <a:ext cx="2355272" cy="0"/>
                </a:xfrm>
                <a:prstGeom prst="line">
                  <a:avLst/>
                </a:prstGeom>
                <a:grpFill/>
                <a:ln w="762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A8E3F04-A2D9-41DA-8463-B557EDCEC722}"/>
                  </a:ext>
                </a:extLst>
              </p:cNvPr>
              <p:cNvGrpSpPr/>
              <p:nvPr/>
            </p:nvGrpSpPr>
            <p:grpSpPr>
              <a:xfrm rot="5400000">
                <a:off x="927093" y="2785212"/>
                <a:ext cx="2355272" cy="854938"/>
                <a:chOff x="498764" y="2743201"/>
                <a:chExt cx="2355272" cy="854938"/>
              </a:xfrm>
              <a:grpFill/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D70150E-2D4F-4B9F-8629-0120D66005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764" y="2743201"/>
                  <a:ext cx="2355272" cy="0"/>
                </a:xfrm>
                <a:prstGeom prst="line">
                  <a:avLst/>
                </a:prstGeom>
                <a:grpFill/>
                <a:ln w="762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9E9DC87-FFE9-4E3B-B71F-FDCC77A2A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764" y="3598139"/>
                  <a:ext cx="2355272" cy="0"/>
                </a:xfrm>
                <a:prstGeom prst="line">
                  <a:avLst/>
                </a:prstGeom>
                <a:grpFill/>
                <a:ln w="762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neurons">
              <a:extLst>
                <a:ext uri="{FF2B5EF4-FFF2-40B4-BE49-F238E27FC236}">
                  <a16:creationId xmlns:a16="http://schemas.microsoft.com/office/drawing/2014/main" id="{968E559E-E201-4CFC-BC31-E162EEA1FCE3}"/>
                </a:ext>
              </a:extLst>
            </p:cNvPr>
            <p:cNvGrpSpPr/>
            <p:nvPr/>
          </p:nvGrpSpPr>
          <p:grpSpPr>
            <a:xfrm>
              <a:off x="9057114" y="2829358"/>
              <a:ext cx="1187447" cy="1195700"/>
              <a:chOff x="9057114" y="2829358"/>
              <a:chExt cx="1187447" cy="1195700"/>
            </a:xfrm>
            <a:grpFill/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B5EDE27-71F5-4211-A75A-E586AE3AFC95}"/>
                  </a:ext>
                </a:extLst>
              </p:cNvPr>
              <p:cNvSpPr/>
              <p:nvPr/>
            </p:nvSpPr>
            <p:spPr>
              <a:xfrm>
                <a:off x="9057114" y="2829359"/>
                <a:ext cx="332509" cy="332509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B2CD4AB-ED3D-475B-B614-48723950E1FC}"/>
                  </a:ext>
                </a:extLst>
              </p:cNvPr>
              <p:cNvSpPr/>
              <p:nvPr/>
            </p:nvSpPr>
            <p:spPr>
              <a:xfrm>
                <a:off x="9912052" y="2829358"/>
                <a:ext cx="332509" cy="332509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F9A3023-9F8B-470F-9845-71BD3234887A}"/>
                  </a:ext>
                </a:extLst>
              </p:cNvPr>
              <p:cNvSpPr/>
              <p:nvPr/>
            </p:nvSpPr>
            <p:spPr>
              <a:xfrm>
                <a:off x="9057114" y="3692549"/>
                <a:ext cx="332509" cy="332509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0DDC834-E9E0-4B60-82C7-85EFDACDDC3D}"/>
                  </a:ext>
                </a:extLst>
              </p:cNvPr>
              <p:cNvSpPr/>
              <p:nvPr/>
            </p:nvSpPr>
            <p:spPr>
              <a:xfrm>
                <a:off x="9912052" y="3692549"/>
                <a:ext cx="332509" cy="332509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</p:grp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403C2E-0B21-4F55-9E21-07FC41364305}"/>
              </a:ext>
            </a:extLst>
          </p:cNvPr>
          <p:cNvCxnSpPr>
            <a:cxnSpLocks/>
          </p:cNvCxnSpPr>
          <p:nvPr/>
        </p:nvCxnSpPr>
        <p:spPr>
          <a:xfrm flipV="1">
            <a:off x="2748188" y="2713734"/>
            <a:ext cx="584480" cy="57011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CE727A-1859-43F5-BFE4-45789B9DE4E7}"/>
              </a:ext>
            </a:extLst>
          </p:cNvPr>
          <p:cNvCxnSpPr>
            <a:cxnSpLocks/>
          </p:cNvCxnSpPr>
          <p:nvPr/>
        </p:nvCxnSpPr>
        <p:spPr>
          <a:xfrm rot="5400000" flipV="1">
            <a:off x="2745844" y="2706554"/>
            <a:ext cx="570119" cy="5844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ption">
            <a:extLst>
              <a:ext uri="{FF2B5EF4-FFF2-40B4-BE49-F238E27FC236}">
                <a16:creationId xmlns:a16="http://schemas.microsoft.com/office/drawing/2014/main" id="{8D633FB0-4C35-4115-AFC9-96649559EA47}"/>
              </a:ext>
            </a:extLst>
          </p:cNvPr>
          <p:cNvSpPr txBox="1"/>
          <p:nvPr/>
        </p:nvSpPr>
        <p:spPr>
          <a:xfrm>
            <a:off x="1022107" y="1271670"/>
            <a:ext cx="296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Dropout</a:t>
            </a:r>
          </a:p>
        </p:txBody>
      </p:sp>
      <p:sp>
        <p:nvSpPr>
          <p:cNvPr id="32" name="Caption">
            <a:extLst>
              <a:ext uri="{FF2B5EF4-FFF2-40B4-BE49-F238E27FC236}">
                <a16:creationId xmlns:a16="http://schemas.microsoft.com/office/drawing/2014/main" id="{009BB0D9-156C-47CD-AD40-2BE9B1AB5CE5}"/>
              </a:ext>
            </a:extLst>
          </p:cNvPr>
          <p:cNvSpPr txBox="1"/>
          <p:nvPr/>
        </p:nvSpPr>
        <p:spPr>
          <a:xfrm>
            <a:off x="7241163" y="5283278"/>
            <a:ext cx="3426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Add the norm of weights to loss</a:t>
            </a:r>
          </a:p>
        </p:txBody>
      </p:sp>
      <p:grpSp>
        <p:nvGrpSpPr>
          <p:cNvPr id="33" name="nn">
            <a:extLst>
              <a:ext uri="{FF2B5EF4-FFF2-40B4-BE49-F238E27FC236}">
                <a16:creationId xmlns:a16="http://schemas.microsoft.com/office/drawing/2014/main" id="{5A9D6CC0-9496-4957-97AE-7329ABC3216B}"/>
              </a:ext>
            </a:extLst>
          </p:cNvPr>
          <p:cNvGrpSpPr/>
          <p:nvPr/>
        </p:nvGrpSpPr>
        <p:grpSpPr>
          <a:xfrm>
            <a:off x="7680241" y="2022199"/>
            <a:ext cx="2961610" cy="2961610"/>
            <a:chOff x="8473202" y="2208949"/>
            <a:chExt cx="2355272" cy="2355272"/>
          </a:xfrm>
          <a:solidFill>
            <a:schemeClr val="tx1"/>
          </a:solidFill>
        </p:grpSpPr>
        <p:grpSp>
          <p:nvGrpSpPr>
            <p:cNvPr id="34" name="network">
              <a:extLst>
                <a:ext uri="{FF2B5EF4-FFF2-40B4-BE49-F238E27FC236}">
                  <a16:creationId xmlns:a16="http://schemas.microsoft.com/office/drawing/2014/main" id="{3E15785A-0594-40F7-AC8A-CF844ACA832C}"/>
                </a:ext>
              </a:extLst>
            </p:cNvPr>
            <p:cNvGrpSpPr/>
            <p:nvPr/>
          </p:nvGrpSpPr>
          <p:grpSpPr>
            <a:xfrm>
              <a:off x="8473202" y="2208949"/>
              <a:ext cx="2355272" cy="2355272"/>
              <a:chOff x="927093" y="2035045"/>
              <a:chExt cx="2355272" cy="2355272"/>
            </a:xfrm>
            <a:grpFill/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AB40893-C239-4756-86C9-5E3B40CE7864}"/>
                  </a:ext>
                </a:extLst>
              </p:cNvPr>
              <p:cNvGrpSpPr/>
              <p:nvPr/>
            </p:nvGrpSpPr>
            <p:grpSpPr>
              <a:xfrm>
                <a:off x="927093" y="2821710"/>
                <a:ext cx="2355272" cy="854938"/>
                <a:chOff x="498764" y="2743201"/>
                <a:chExt cx="2355272" cy="854938"/>
              </a:xfrm>
              <a:grpFill/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19B53A6-AA30-43BC-ABDE-A8890F22E1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764" y="2743201"/>
                  <a:ext cx="2355272" cy="0"/>
                </a:xfrm>
                <a:prstGeom prst="line">
                  <a:avLst/>
                </a:prstGeom>
                <a:grpFill/>
                <a:ln w="762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0745FC3-9E69-4902-AB30-F7BFF51D59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764" y="3598139"/>
                  <a:ext cx="2355272" cy="0"/>
                </a:xfrm>
                <a:prstGeom prst="line">
                  <a:avLst/>
                </a:prstGeom>
                <a:grpFill/>
                <a:ln w="762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6B5A7DF-F682-462D-8D32-EA24D0B253C7}"/>
                  </a:ext>
                </a:extLst>
              </p:cNvPr>
              <p:cNvGrpSpPr/>
              <p:nvPr/>
            </p:nvGrpSpPr>
            <p:grpSpPr>
              <a:xfrm rot="5400000">
                <a:off x="927093" y="2785212"/>
                <a:ext cx="2355272" cy="854938"/>
                <a:chOff x="498764" y="2743201"/>
                <a:chExt cx="2355272" cy="854938"/>
              </a:xfrm>
              <a:grpFill/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A919CDD7-8561-4411-AE57-9CAC6F8569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764" y="2743201"/>
                  <a:ext cx="2355272" cy="0"/>
                </a:xfrm>
                <a:prstGeom prst="line">
                  <a:avLst/>
                </a:prstGeom>
                <a:grpFill/>
                <a:ln w="762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EAC1C44F-0B85-49B6-9B04-E5BC0EB528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764" y="3598139"/>
                  <a:ext cx="2355272" cy="0"/>
                </a:xfrm>
                <a:prstGeom prst="line">
                  <a:avLst/>
                </a:prstGeom>
                <a:grpFill/>
                <a:ln w="762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" name="neurons">
              <a:extLst>
                <a:ext uri="{FF2B5EF4-FFF2-40B4-BE49-F238E27FC236}">
                  <a16:creationId xmlns:a16="http://schemas.microsoft.com/office/drawing/2014/main" id="{6EF123E0-4D18-4FE0-A8DE-F70F8C423090}"/>
                </a:ext>
              </a:extLst>
            </p:cNvPr>
            <p:cNvGrpSpPr/>
            <p:nvPr/>
          </p:nvGrpSpPr>
          <p:grpSpPr>
            <a:xfrm>
              <a:off x="8970172" y="2681006"/>
              <a:ext cx="1390043" cy="1344052"/>
              <a:chOff x="8970172" y="2681006"/>
              <a:chExt cx="1390043" cy="1344052"/>
            </a:xfrm>
            <a:grpFill/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E516E3C-B971-4BCB-AF9F-64EC4F19C0E8}"/>
                  </a:ext>
                </a:extLst>
              </p:cNvPr>
              <p:cNvSpPr/>
              <p:nvPr/>
            </p:nvSpPr>
            <p:spPr>
              <a:xfrm>
                <a:off x="8970172" y="2756545"/>
                <a:ext cx="464819" cy="46481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208C4FD-794F-4045-B27E-8299D2DCEC81}"/>
                  </a:ext>
                </a:extLst>
              </p:cNvPr>
              <p:cNvSpPr/>
              <p:nvPr/>
            </p:nvSpPr>
            <p:spPr>
              <a:xfrm>
                <a:off x="9796398" y="2681006"/>
                <a:ext cx="563817" cy="5638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7AA75F9-E6D2-4351-8C51-9F49E8411BF7}"/>
                  </a:ext>
                </a:extLst>
              </p:cNvPr>
              <p:cNvSpPr/>
              <p:nvPr/>
            </p:nvSpPr>
            <p:spPr>
              <a:xfrm>
                <a:off x="9057114" y="3692549"/>
                <a:ext cx="332509" cy="332509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9088724-F003-4B0E-BCEB-D73B225B4686}"/>
                  </a:ext>
                </a:extLst>
              </p:cNvPr>
              <p:cNvSpPr/>
              <p:nvPr/>
            </p:nvSpPr>
            <p:spPr>
              <a:xfrm>
                <a:off x="9912052" y="3692549"/>
                <a:ext cx="332509" cy="332509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</p:grpSp>
      </p:grpSp>
      <p:sp>
        <p:nvSpPr>
          <p:cNvPr id="48" name="Caption">
            <a:extLst>
              <a:ext uri="{FF2B5EF4-FFF2-40B4-BE49-F238E27FC236}">
                <a16:creationId xmlns:a16="http://schemas.microsoft.com/office/drawing/2014/main" id="{1895F446-1378-4A80-88E2-9B1F6B3B1F40}"/>
              </a:ext>
            </a:extLst>
          </p:cNvPr>
          <p:cNvSpPr txBox="1"/>
          <p:nvPr/>
        </p:nvSpPr>
        <p:spPr>
          <a:xfrm>
            <a:off x="7680241" y="1271670"/>
            <a:ext cx="296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Weight decay</a:t>
            </a:r>
          </a:p>
        </p:txBody>
      </p:sp>
    </p:spTree>
    <p:extLst>
      <p:ext uri="{BB962C8B-B14F-4D97-AF65-F5344CB8AC3E}">
        <p14:creationId xmlns:p14="http://schemas.microsoft.com/office/powerpoint/2010/main" val="242972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539274" y="6175497"/>
            <a:ext cx="1081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Metrics can, but don’t have to be the same as a loss function (no backprop)</a:t>
            </a:r>
          </a:p>
        </p:txBody>
      </p:sp>
      <p:pic>
        <p:nvPicPr>
          <p:cNvPr id="12" name="confusion matrix">
            <a:extLst>
              <a:ext uri="{FF2B5EF4-FFF2-40B4-BE49-F238E27FC236}">
                <a16:creationId xmlns:a16="http://schemas.microsoft.com/office/drawing/2014/main" id="{580175C5-9DB3-415E-92DE-9515AA89DB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60" y="1029342"/>
            <a:ext cx="4855396" cy="4855396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76FE9C53-4604-43D6-91DB-B191ECEDFD1F}"/>
              </a:ext>
            </a:extLst>
          </p:cNvPr>
          <p:cNvSpPr txBox="1"/>
          <p:nvPr/>
        </p:nvSpPr>
        <p:spPr>
          <a:xfrm>
            <a:off x="981446" y="220838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399855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3107660" y="6139181"/>
            <a:ext cx="6899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The best guess is not necessarily a good guess</a:t>
            </a:r>
          </a:p>
        </p:txBody>
      </p:sp>
      <p:pic>
        <p:nvPicPr>
          <p:cNvPr id="11" name="Picture 2" descr="sc/ln / 2 82 &#10;RS/Cr 2 16 / &#10;sc/ln / 1 82 / 0.71 &#10;In/ln/ 0 55 &#10;sc/ln / 2.77 &#10;sc/ln / 1 98 &#10;In/PS / 1_54/0 73 &#10;cr/Cr 0_27 0.76 &#10;sc/ln / 2 60 &#10;RS/Cr 1 86 / 0.84 &#10;sc/ln 1 5110.77 &#10;In/ln / 0 25 &#10;sc/ln / 2.48 / o.gł &#10;RS/Cr ,' 1.83 / 0.84 &#10;In/PS / 1_44 0.76 &#10;In/ln/ 0 25 ">
            <a:extLst>
              <a:ext uri="{FF2B5EF4-FFF2-40B4-BE49-F238E27FC236}">
                <a16:creationId xmlns:a16="http://schemas.microsoft.com/office/drawing/2014/main" id="{928A664A-10D3-490F-8AC1-B335A67F8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64" b="74624"/>
          <a:stretch/>
        </p:blipFill>
        <p:spPr bwMode="auto">
          <a:xfrm>
            <a:off x="4555911" y="1628385"/>
            <a:ext cx="3564369" cy="372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D2425858-6908-4ADB-8C86-8C415AB63EC7}"/>
              </a:ext>
            </a:extLst>
          </p:cNvPr>
          <p:cNvSpPr txBox="1"/>
          <p:nvPr/>
        </p:nvSpPr>
        <p:spPr>
          <a:xfrm>
            <a:off x="1273175" y="321045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Top losses</a:t>
            </a:r>
          </a:p>
        </p:txBody>
      </p:sp>
      <p:sp>
        <p:nvSpPr>
          <p:cNvPr id="15" name="Tekstvak 9">
            <a:extLst>
              <a:ext uri="{FF2B5EF4-FFF2-40B4-BE49-F238E27FC236}">
                <a16:creationId xmlns:a16="http://schemas.microsoft.com/office/drawing/2014/main" id="{00F47A99-5E09-4872-AF80-B46D205B2497}"/>
              </a:ext>
            </a:extLst>
          </p:cNvPr>
          <p:cNvSpPr txBox="1"/>
          <p:nvPr/>
        </p:nvSpPr>
        <p:spPr>
          <a:xfrm>
            <a:off x="3578933" y="1166720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C00000"/>
                </a:solidFill>
                <a:latin typeface="Rubik" pitchFamily="2" charset="-79"/>
                <a:cs typeface="Rubik" pitchFamily="2" charset="-79"/>
              </a:rPr>
              <a:t>Predicted</a:t>
            </a:r>
          </a:p>
        </p:txBody>
      </p:sp>
      <p:sp>
        <p:nvSpPr>
          <p:cNvPr id="17" name="Tekstvak 9">
            <a:extLst>
              <a:ext uri="{FF2B5EF4-FFF2-40B4-BE49-F238E27FC236}">
                <a16:creationId xmlns:a16="http://schemas.microsoft.com/office/drawing/2014/main" id="{134CA2E1-4203-4EC9-A737-1B115A3F893F}"/>
              </a:ext>
            </a:extLst>
          </p:cNvPr>
          <p:cNvSpPr txBox="1"/>
          <p:nvPr/>
        </p:nvSpPr>
        <p:spPr>
          <a:xfrm>
            <a:off x="5225290" y="1170726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70C0"/>
                </a:solidFill>
                <a:latin typeface="Rubik" pitchFamily="2" charset="-79"/>
                <a:cs typeface="Rubik" pitchFamily="2" charset="-79"/>
              </a:rPr>
              <a:t>Actual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B34F11-0340-4FF1-A37E-D0941EBFC4E0}"/>
              </a:ext>
            </a:extLst>
          </p:cNvPr>
          <p:cNvCxnSpPr/>
          <p:nvPr/>
        </p:nvCxnSpPr>
        <p:spPr>
          <a:xfrm flipH="1" flipV="1">
            <a:off x="4555911" y="1628385"/>
            <a:ext cx="489442" cy="34646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E37DF2-83A5-435F-A2FE-3C6E9B79A38B}"/>
              </a:ext>
            </a:extLst>
          </p:cNvPr>
          <p:cNvCxnSpPr>
            <a:cxnSpLocks/>
          </p:cNvCxnSpPr>
          <p:nvPr/>
        </p:nvCxnSpPr>
        <p:spPr>
          <a:xfrm flipV="1">
            <a:off x="5693901" y="1595153"/>
            <a:ext cx="0" cy="37969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9">
            <a:extLst>
              <a:ext uri="{FF2B5EF4-FFF2-40B4-BE49-F238E27FC236}">
                <a16:creationId xmlns:a16="http://schemas.microsoft.com/office/drawing/2014/main" id="{76DC4B15-FDB4-4A7A-A290-1984C2739E96}"/>
              </a:ext>
            </a:extLst>
          </p:cNvPr>
          <p:cNvSpPr txBox="1"/>
          <p:nvPr/>
        </p:nvSpPr>
        <p:spPr>
          <a:xfrm>
            <a:off x="6447025" y="1170726"/>
            <a:ext cx="848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cs typeface="Rubik" pitchFamily="2" charset="-79"/>
              </a:rPr>
              <a:t>Loss</a:t>
            </a:r>
          </a:p>
        </p:txBody>
      </p:sp>
      <p:sp>
        <p:nvSpPr>
          <p:cNvPr id="20" name="Tekstvak 9">
            <a:extLst>
              <a:ext uri="{FF2B5EF4-FFF2-40B4-BE49-F238E27FC236}">
                <a16:creationId xmlns:a16="http://schemas.microsoft.com/office/drawing/2014/main" id="{E3DB9413-168E-4689-8D6E-FAB0C47ABF23}"/>
              </a:ext>
            </a:extLst>
          </p:cNvPr>
          <p:cNvSpPr txBox="1"/>
          <p:nvPr/>
        </p:nvSpPr>
        <p:spPr>
          <a:xfrm>
            <a:off x="7373943" y="1179519"/>
            <a:ext cx="172354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ubik" pitchFamily="2" charset="-79"/>
                <a:cs typeface="Rubik" pitchFamily="2" charset="-79"/>
              </a:rPr>
              <a:t>Probability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567ACA-DC35-4D3C-8C6E-041CB1FB8B1E}"/>
              </a:ext>
            </a:extLst>
          </p:cNvPr>
          <p:cNvCxnSpPr>
            <a:cxnSpLocks/>
          </p:cNvCxnSpPr>
          <p:nvPr/>
        </p:nvCxnSpPr>
        <p:spPr>
          <a:xfrm flipV="1">
            <a:off x="6557483" y="1595153"/>
            <a:ext cx="113397" cy="294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60EF89-396B-440F-9B8B-06E4C3468527}"/>
              </a:ext>
            </a:extLst>
          </p:cNvPr>
          <p:cNvCxnSpPr>
            <a:cxnSpLocks/>
          </p:cNvCxnSpPr>
          <p:nvPr/>
        </p:nvCxnSpPr>
        <p:spPr>
          <a:xfrm flipV="1">
            <a:off x="7295335" y="1607262"/>
            <a:ext cx="184870" cy="2820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55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1007604" y="5328496"/>
            <a:ext cx="3768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Always gives the best prediction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D2425858-6908-4ADB-8C86-8C415AB63EC7}"/>
              </a:ext>
            </a:extLst>
          </p:cNvPr>
          <p:cNvSpPr txBox="1"/>
          <p:nvPr/>
        </p:nvSpPr>
        <p:spPr>
          <a:xfrm>
            <a:off x="1273175" y="321045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Top losses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D243776-F3C7-4B0C-8614-F74DEB060466}"/>
              </a:ext>
            </a:extLst>
          </p:cNvPr>
          <p:cNvSpPr/>
          <p:nvPr/>
        </p:nvSpPr>
        <p:spPr>
          <a:xfrm>
            <a:off x="1669957" y="2083059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BE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B35AB66-9EE4-477D-845C-79DE1827EE7D}"/>
              </a:ext>
            </a:extLst>
          </p:cNvPr>
          <p:cNvSpPr/>
          <p:nvPr/>
        </p:nvSpPr>
        <p:spPr>
          <a:xfrm>
            <a:off x="2475499" y="2083058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BE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449137-8C62-4FD5-9EE1-73829482716D}"/>
              </a:ext>
            </a:extLst>
          </p:cNvPr>
          <p:cNvSpPr/>
          <p:nvPr/>
        </p:nvSpPr>
        <p:spPr>
          <a:xfrm>
            <a:off x="3231846" y="2083058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endParaRPr lang="en-BE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8CC8863-B522-42EB-86DF-933E29181DBD}"/>
              </a:ext>
            </a:extLst>
          </p:cNvPr>
          <p:cNvSpPr/>
          <p:nvPr/>
        </p:nvSpPr>
        <p:spPr>
          <a:xfrm>
            <a:off x="1669957" y="4553302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endParaRPr lang="en-BE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7B56C7A-7311-4D15-A40B-BCDB2AED926C}"/>
              </a:ext>
            </a:extLst>
          </p:cNvPr>
          <p:cNvSpPr/>
          <p:nvPr/>
        </p:nvSpPr>
        <p:spPr>
          <a:xfrm>
            <a:off x="2475499" y="4553301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endParaRPr lang="en-BE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D1A318A-CD43-49BA-81AB-ABE738D62673}"/>
              </a:ext>
            </a:extLst>
          </p:cNvPr>
          <p:cNvSpPr/>
          <p:nvPr/>
        </p:nvSpPr>
        <p:spPr>
          <a:xfrm>
            <a:off x="3231846" y="4553301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BE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kstvak 9">
            <a:extLst>
              <a:ext uri="{FF2B5EF4-FFF2-40B4-BE49-F238E27FC236}">
                <a16:creationId xmlns:a16="http://schemas.microsoft.com/office/drawing/2014/main" id="{1C710382-10D4-415E-A4CF-2AB93CEAEACE}"/>
              </a:ext>
            </a:extLst>
          </p:cNvPr>
          <p:cNvSpPr txBox="1"/>
          <p:nvPr/>
        </p:nvSpPr>
        <p:spPr>
          <a:xfrm>
            <a:off x="2111722" y="1417802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Softmax</a:t>
            </a:r>
            <a:endParaRPr lang="en-US" sz="2000" b="1" dirty="0">
              <a:solidFill>
                <a:srgbClr val="002060"/>
              </a:solidFill>
              <a:latin typeface="Rubik" pitchFamily="2" charset="-79"/>
              <a:cs typeface="Rubik" pitchFamily="2" charset="-79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3B6A78-EB2D-4BEE-BA2A-52058FE5FD9C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947543" y="2449287"/>
            <a:ext cx="0" cy="40128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5F9A4B-1357-477C-8914-169F18E3242E}"/>
              </a:ext>
            </a:extLst>
          </p:cNvPr>
          <p:cNvCxnSpPr>
            <a:cxnSpLocks/>
          </p:cNvCxnSpPr>
          <p:nvPr/>
        </p:nvCxnSpPr>
        <p:spPr>
          <a:xfrm>
            <a:off x="2753086" y="2449286"/>
            <a:ext cx="0" cy="40128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ED1EFA-C477-46C5-9D64-7ED33BB2DC03}"/>
              </a:ext>
            </a:extLst>
          </p:cNvPr>
          <p:cNvCxnSpPr>
            <a:cxnSpLocks/>
          </p:cNvCxnSpPr>
          <p:nvPr/>
        </p:nvCxnSpPr>
        <p:spPr>
          <a:xfrm>
            <a:off x="3504200" y="2449286"/>
            <a:ext cx="0" cy="40128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690BB2-DA82-4F4C-AC50-8DB48924736C}"/>
              </a:ext>
            </a:extLst>
          </p:cNvPr>
          <p:cNvCxnSpPr>
            <a:cxnSpLocks/>
          </p:cNvCxnSpPr>
          <p:nvPr/>
        </p:nvCxnSpPr>
        <p:spPr>
          <a:xfrm>
            <a:off x="1947543" y="4174227"/>
            <a:ext cx="0" cy="40128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1309FF-6C7B-4183-A3F9-8FA4C7B8AAF2}"/>
              </a:ext>
            </a:extLst>
          </p:cNvPr>
          <p:cNvCxnSpPr>
            <a:cxnSpLocks/>
          </p:cNvCxnSpPr>
          <p:nvPr/>
        </p:nvCxnSpPr>
        <p:spPr>
          <a:xfrm>
            <a:off x="2753086" y="4174226"/>
            <a:ext cx="0" cy="40128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5727E8-A8DB-42D0-8795-C66087B21ACF}"/>
              </a:ext>
            </a:extLst>
          </p:cNvPr>
          <p:cNvCxnSpPr>
            <a:cxnSpLocks/>
          </p:cNvCxnSpPr>
          <p:nvPr/>
        </p:nvCxnSpPr>
        <p:spPr>
          <a:xfrm>
            <a:off x="3504200" y="4174226"/>
            <a:ext cx="0" cy="40128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74EFFC-2DEB-459E-B5F7-48DCD74B9A4C}"/>
                  </a:ext>
                </a:extLst>
              </p:cNvPr>
              <p:cNvSpPr txBox="1"/>
              <p:nvPr/>
            </p:nvSpPr>
            <p:spPr>
              <a:xfrm>
                <a:off x="1007604" y="2858734"/>
                <a:ext cx="3490961" cy="1285600"/>
              </a:xfrm>
              <a:prstGeom prst="roundRect">
                <a:avLst/>
              </a:prstGeom>
              <a:solidFill>
                <a:srgbClr val="F4F9FE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B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B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</m:sSubSup>
                              <m:r>
                                <a:rPr lang="en-BE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B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BE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BE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74EFFC-2DEB-459E-B5F7-48DCD74B9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604" y="2858734"/>
                <a:ext cx="3490961" cy="12856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kstvak 9">
            <a:extLst>
              <a:ext uri="{FF2B5EF4-FFF2-40B4-BE49-F238E27FC236}">
                <a16:creationId xmlns:a16="http://schemas.microsoft.com/office/drawing/2014/main" id="{E6C297C8-62C6-4BE0-8C74-F762CA2C3467}"/>
              </a:ext>
            </a:extLst>
          </p:cNvPr>
          <p:cNvSpPr txBox="1"/>
          <p:nvPr/>
        </p:nvSpPr>
        <p:spPr>
          <a:xfrm>
            <a:off x="7286752" y="5328495"/>
            <a:ext cx="3768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Gives probability per class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D843326-A3F4-4ADF-9207-57FEB44C5760}"/>
              </a:ext>
            </a:extLst>
          </p:cNvPr>
          <p:cNvSpPr/>
          <p:nvPr/>
        </p:nvSpPr>
        <p:spPr>
          <a:xfrm>
            <a:off x="8090216" y="2249754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BE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E856737-E8CA-4DC9-B035-E63DC12D9F63}"/>
              </a:ext>
            </a:extLst>
          </p:cNvPr>
          <p:cNvSpPr/>
          <p:nvPr/>
        </p:nvSpPr>
        <p:spPr>
          <a:xfrm>
            <a:off x="8895758" y="2249753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BE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ECFEB63-CCD3-4A2E-AA9F-48C72A55200C}"/>
              </a:ext>
            </a:extLst>
          </p:cNvPr>
          <p:cNvSpPr/>
          <p:nvPr/>
        </p:nvSpPr>
        <p:spPr>
          <a:xfrm>
            <a:off x="9652105" y="2249753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endParaRPr lang="en-BE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FEA7071-D15D-4CBE-A1D0-6B5443BE5822}"/>
              </a:ext>
            </a:extLst>
          </p:cNvPr>
          <p:cNvSpPr/>
          <p:nvPr/>
        </p:nvSpPr>
        <p:spPr>
          <a:xfrm>
            <a:off x="8127398" y="4553301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0.7</a:t>
            </a:r>
            <a:endParaRPr lang="en-BE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DEDC78-4500-4E43-B031-C1DE00DC9267}"/>
              </a:ext>
            </a:extLst>
          </p:cNvPr>
          <p:cNvSpPr/>
          <p:nvPr/>
        </p:nvSpPr>
        <p:spPr>
          <a:xfrm>
            <a:off x="8932940" y="4553300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0.7</a:t>
            </a:r>
            <a:endParaRPr lang="en-BE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D02E313-69A2-4E45-B025-ADD95BBE8B8A}"/>
              </a:ext>
            </a:extLst>
          </p:cNvPr>
          <p:cNvSpPr/>
          <p:nvPr/>
        </p:nvSpPr>
        <p:spPr>
          <a:xfrm>
            <a:off x="9689287" y="4553300"/>
            <a:ext cx="555172" cy="3662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BE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Tekstvak 9">
            <a:extLst>
              <a:ext uri="{FF2B5EF4-FFF2-40B4-BE49-F238E27FC236}">
                <a16:creationId xmlns:a16="http://schemas.microsoft.com/office/drawing/2014/main" id="{E44C7B7A-98D1-4F58-9569-A254307CCA36}"/>
              </a:ext>
            </a:extLst>
          </p:cNvPr>
          <p:cNvSpPr txBox="1"/>
          <p:nvPr/>
        </p:nvSpPr>
        <p:spPr>
          <a:xfrm>
            <a:off x="8561894" y="145138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Sigmoid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84905D1-F78D-4235-BD9C-ABD89F0E3DD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367802" y="2615982"/>
            <a:ext cx="0" cy="51933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B6ACE1-7E10-4F43-A142-0A8D2F151A4A}"/>
              </a:ext>
            </a:extLst>
          </p:cNvPr>
          <p:cNvCxnSpPr>
            <a:cxnSpLocks/>
          </p:cNvCxnSpPr>
          <p:nvPr/>
        </p:nvCxnSpPr>
        <p:spPr>
          <a:xfrm>
            <a:off x="9924459" y="2615981"/>
            <a:ext cx="0" cy="51933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A58F972-920A-4839-B6A9-4E8661E0E666}"/>
              </a:ext>
            </a:extLst>
          </p:cNvPr>
          <p:cNvCxnSpPr>
            <a:cxnSpLocks/>
          </p:cNvCxnSpPr>
          <p:nvPr/>
        </p:nvCxnSpPr>
        <p:spPr>
          <a:xfrm>
            <a:off x="8404984" y="4059822"/>
            <a:ext cx="0" cy="51568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4BE860-51BE-409A-B1A3-13290BB309CA}"/>
              </a:ext>
            </a:extLst>
          </p:cNvPr>
          <p:cNvCxnSpPr>
            <a:cxnSpLocks/>
          </p:cNvCxnSpPr>
          <p:nvPr/>
        </p:nvCxnSpPr>
        <p:spPr>
          <a:xfrm>
            <a:off x="9210527" y="4059822"/>
            <a:ext cx="0" cy="51568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7FBB8FD-BC01-4E06-BC36-DCA73C56EA71}"/>
              </a:ext>
            </a:extLst>
          </p:cNvPr>
          <p:cNvCxnSpPr>
            <a:cxnSpLocks/>
          </p:cNvCxnSpPr>
          <p:nvPr/>
        </p:nvCxnSpPr>
        <p:spPr>
          <a:xfrm>
            <a:off x="9961641" y="4059822"/>
            <a:ext cx="0" cy="51568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F313C9-1474-4F50-9E3E-72DAA00C528C}"/>
                  </a:ext>
                </a:extLst>
              </p:cNvPr>
              <p:cNvSpPr txBox="1"/>
              <p:nvPr/>
            </p:nvSpPr>
            <p:spPr>
              <a:xfrm>
                <a:off x="7326774" y="3135314"/>
                <a:ext cx="3974563" cy="895494"/>
              </a:xfrm>
              <a:prstGeom prst="roundRect">
                <a:avLst/>
              </a:prstGeom>
              <a:solidFill>
                <a:srgbClr val="F4F9FE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B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B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BE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1−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B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BE" sz="28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0F313C9-1474-4F50-9E3E-72DAA00C5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774" y="3135314"/>
                <a:ext cx="3974563" cy="89549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E5A7E9D-01AE-4748-815D-1D6A42C4D569}"/>
              </a:ext>
            </a:extLst>
          </p:cNvPr>
          <p:cNvCxnSpPr>
            <a:cxnSpLocks/>
          </p:cNvCxnSpPr>
          <p:nvPr/>
        </p:nvCxnSpPr>
        <p:spPr>
          <a:xfrm>
            <a:off x="9177869" y="2619627"/>
            <a:ext cx="0" cy="51568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770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92B26E4A-09C7-41DC-8935-EBD784547B19}"/>
              </a:ext>
            </a:extLst>
          </p:cNvPr>
          <p:cNvSpPr txBox="1"/>
          <p:nvPr/>
        </p:nvSpPr>
        <p:spPr>
          <a:xfrm>
            <a:off x="947057" y="246351"/>
            <a:ext cx="9645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SHAP</a:t>
            </a:r>
          </a:p>
          <a:p>
            <a:pPr algn="ctr"/>
            <a:endParaRPr lang="en-US" sz="2800" dirty="0">
              <a:solidFill>
                <a:srgbClr val="002060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7" name="Caption">
            <a:extLst>
              <a:ext uri="{FF2B5EF4-FFF2-40B4-BE49-F238E27FC236}">
                <a16:creationId xmlns:a16="http://schemas.microsoft.com/office/drawing/2014/main" id="{1EA51A38-7463-4F6F-99CD-C14EA9EF96D2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Yes, by comparing to baseline images we can approximate </a:t>
            </a:r>
            <a:r>
              <a:rPr lang="en-US" sz="2400" dirty="0" err="1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shap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 values using grads</a:t>
            </a:r>
          </a:p>
        </p:txBody>
      </p:sp>
      <p:sp>
        <p:nvSpPr>
          <p:cNvPr id="15" name="Caption">
            <a:extLst>
              <a:ext uri="{FF2B5EF4-FFF2-40B4-BE49-F238E27FC236}">
                <a16:creationId xmlns:a16="http://schemas.microsoft.com/office/drawing/2014/main" id="{4CDD95A4-0CA1-499D-8CAE-1C010C6AE9E4}"/>
              </a:ext>
            </a:extLst>
          </p:cNvPr>
          <p:cNvSpPr txBox="1"/>
          <p:nvPr/>
        </p:nvSpPr>
        <p:spPr>
          <a:xfrm>
            <a:off x="-136882" y="112541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Our input features are pixels, can we trace them to the output?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CD4C41-88B3-43F3-91B5-790D2EAE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85" y="1761082"/>
            <a:ext cx="9779267" cy="350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3AE1F8-035F-4FE2-A88C-212521CD5B6E}"/>
              </a:ext>
            </a:extLst>
          </p:cNvPr>
          <p:cNvSpPr txBox="1"/>
          <p:nvPr/>
        </p:nvSpPr>
        <p:spPr>
          <a:xfrm>
            <a:off x="7358099" y="5163688"/>
            <a:ext cx="7863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/>
              <a:t>https://github.com/slundberg/shap</a:t>
            </a:r>
          </a:p>
        </p:txBody>
      </p:sp>
    </p:spTree>
    <p:extLst>
      <p:ext uri="{BB962C8B-B14F-4D97-AF65-F5344CB8AC3E}">
        <p14:creationId xmlns:p14="http://schemas.microsoft.com/office/powerpoint/2010/main" val="3957901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010DDE-0242-4D75-936B-012BCC34EC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3" t="4583" r="83891" b="8991"/>
          <a:stretch/>
        </p:blipFill>
        <p:spPr>
          <a:xfrm rot="5400000">
            <a:off x="4951523" y="86719"/>
            <a:ext cx="1881351" cy="4219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D3733-20BD-43D4-B7A9-6674FD3567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140" t="3604" r="2414" b="8408"/>
          <a:stretch/>
        </p:blipFill>
        <p:spPr>
          <a:xfrm rot="5400000">
            <a:off x="4961221" y="2221909"/>
            <a:ext cx="1881351" cy="4295534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92B26E4A-09C7-41DC-8935-EBD784547B19}"/>
              </a:ext>
            </a:extLst>
          </p:cNvPr>
          <p:cNvSpPr txBox="1"/>
          <p:nvPr/>
        </p:nvSpPr>
        <p:spPr>
          <a:xfrm>
            <a:off x="947057" y="246351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SHAP: scratches</a:t>
            </a:r>
          </a:p>
        </p:txBody>
      </p:sp>
      <p:sp>
        <p:nvSpPr>
          <p:cNvPr id="17" name="Caption">
            <a:extLst>
              <a:ext uri="{FF2B5EF4-FFF2-40B4-BE49-F238E27FC236}">
                <a16:creationId xmlns:a16="http://schemas.microsoft.com/office/drawing/2014/main" id="{1EA51A38-7463-4F6F-99CD-C14EA9EF96D2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Scratch is clearly highlighted</a:t>
            </a:r>
          </a:p>
        </p:txBody>
      </p:sp>
    </p:spTree>
    <p:extLst>
      <p:ext uri="{BB962C8B-B14F-4D97-AF65-F5344CB8AC3E}">
        <p14:creationId xmlns:p14="http://schemas.microsoft.com/office/powerpoint/2010/main" val="239543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5239323-1786-4797-8456-412212DC95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7" name="Tekstvak 9">
            <a:extLst>
              <a:ext uri="{FF2B5EF4-FFF2-40B4-BE49-F238E27FC236}">
                <a16:creationId xmlns:a16="http://schemas.microsoft.com/office/drawing/2014/main" id="{39463601-0270-4F32-9440-4865149CDD79}"/>
              </a:ext>
            </a:extLst>
          </p:cNvPr>
          <p:cNvSpPr txBox="1"/>
          <p:nvPr/>
        </p:nvSpPr>
        <p:spPr>
          <a:xfrm>
            <a:off x="1821185" y="6136847"/>
            <a:ext cx="799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Series of techniques to extract </a:t>
            </a:r>
            <a:r>
              <a:rPr lang="en-US" sz="2400" b="1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information</a:t>
            </a:r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 from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16AE76-3DE6-4CFA-ABB6-638225EC6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40" y="1450401"/>
            <a:ext cx="7993198" cy="42619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A4B02349-5D12-4614-95ED-93557CEE10B5}"/>
              </a:ext>
            </a:extLst>
          </p:cNvPr>
          <p:cNvSpPr txBox="1"/>
          <p:nvPr/>
        </p:nvSpPr>
        <p:spPr>
          <a:xfrm>
            <a:off x="736700" y="259488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What is AI?</a:t>
            </a:r>
          </a:p>
        </p:txBody>
      </p:sp>
    </p:spTree>
    <p:extLst>
      <p:ext uri="{BB962C8B-B14F-4D97-AF65-F5344CB8AC3E}">
        <p14:creationId xmlns:p14="http://schemas.microsoft.com/office/powerpoint/2010/main" val="945362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ED2002F-1810-4E39-AB00-237D0AB6709A}"/>
              </a:ext>
            </a:extLst>
          </p:cNvPr>
          <p:cNvSpPr/>
          <p:nvPr/>
        </p:nvSpPr>
        <p:spPr>
          <a:xfrm>
            <a:off x="2419368" y="3627311"/>
            <a:ext cx="6820491" cy="22270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2" name="Tekstvak 9">
            <a:extLst>
              <a:ext uri="{FF2B5EF4-FFF2-40B4-BE49-F238E27FC236}">
                <a16:creationId xmlns:a16="http://schemas.microsoft.com/office/drawing/2014/main" id="{8D9EAD45-6D40-4123-A09E-7699534A7FC6}"/>
              </a:ext>
            </a:extLst>
          </p:cNvPr>
          <p:cNvSpPr txBox="1"/>
          <p:nvPr/>
        </p:nvSpPr>
        <p:spPr>
          <a:xfrm>
            <a:off x="3683320" y="6174299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Both dark and light regions used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DF625-8316-4467-8AA7-234651DFB0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198" r="85664"/>
          <a:stretch/>
        </p:blipFill>
        <p:spPr>
          <a:xfrm rot="5400000">
            <a:off x="2444261" y="1177032"/>
            <a:ext cx="2227079" cy="2276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1DE031-F0F6-4AA2-8087-C804000521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375" t="70199" r="29289" b="-1"/>
          <a:stretch/>
        </p:blipFill>
        <p:spPr>
          <a:xfrm rot="5400000">
            <a:off x="2444260" y="3602423"/>
            <a:ext cx="2227079" cy="2276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5C0213-EC81-42E0-8F41-DC61C183A2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215" t="1146" r="57450" b="70285"/>
          <a:stretch/>
        </p:blipFill>
        <p:spPr>
          <a:xfrm rot="5400000">
            <a:off x="6940758" y="3649555"/>
            <a:ext cx="2227081" cy="21825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B67D6E-5723-4475-A356-F26FA9D141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353" r="85664" b="34845"/>
          <a:stretch/>
        </p:blipFill>
        <p:spPr>
          <a:xfrm rot="5400000">
            <a:off x="4711032" y="1177032"/>
            <a:ext cx="2227079" cy="22768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50C3D6-3DBD-4E6C-85B6-900FE425A1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" t="278" r="85635" b="69920"/>
          <a:stretch/>
        </p:blipFill>
        <p:spPr>
          <a:xfrm rot="5400000">
            <a:off x="6987891" y="1177032"/>
            <a:ext cx="2227079" cy="22768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8C40AE-D86B-4D3D-99FF-C2A1AF6400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449" t="35099" r="29215" b="35099"/>
          <a:stretch/>
        </p:blipFill>
        <p:spPr>
          <a:xfrm rot="5400000">
            <a:off x="4711031" y="3602418"/>
            <a:ext cx="2227079" cy="2276858"/>
          </a:xfrm>
          <a:prstGeom prst="rect">
            <a:avLst/>
          </a:prstGeom>
        </p:spPr>
      </p:pic>
      <p:sp>
        <p:nvSpPr>
          <p:cNvPr id="21" name="Title">
            <a:extLst>
              <a:ext uri="{FF2B5EF4-FFF2-40B4-BE49-F238E27FC236}">
                <a16:creationId xmlns:a16="http://schemas.microsoft.com/office/drawing/2014/main" id="{195112F7-CC2B-429C-B9F5-72F21DC3FF20}"/>
              </a:ext>
            </a:extLst>
          </p:cNvPr>
          <p:cNvSpPr txBox="1"/>
          <p:nvPr/>
        </p:nvSpPr>
        <p:spPr>
          <a:xfrm>
            <a:off x="1001745" y="23290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SHAP: large defects</a:t>
            </a:r>
          </a:p>
        </p:txBody>
      </p:sp>
    </p:spTree>
    <p:extLst>
      <p:ext uri="{BB962C8B-B14F-4D97-AF65-F5344CB8AC3E}">
        <p14:creationId xmlns:p14="http://schemas.microsoft.com/office/powerpoint/2010/main" val="2379000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CDB54B-7938-4F53-8639-ED6464179BA9}"/>
              </a:ext>
            </a:extLst>
          </p:cNvPr>
          <p:cNvSpPr/>
          <p:nvPr/>
        </p:nvSpPr>
        <p:spPr>
          <a:xfrm>
            <a:off x="2532007" y="1418034"/>
            <a:ext cx="6586110" cy="21651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5AAE53-D8D8-4776-A365-37329451419A}"/>
              </a:ext>
            </a:extLst>
          </p:cNvPr>
          <p:cNvSpPr/>
          <p:nvPr/>
        </p:nvSpPr>
        <p:spPr>
          <a:xfrm>
            <a:off x="2532007" y="3785676"/>
            <a:ext cx="6586110" cy="21651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147692-E361-4F0C-AF32-C487711094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3" t="7148" r="85209" b="10279"/>
          <a:stretch/>
        </p:blipFill>
        <p:spPr>
          <a:xfrm rot="10800000">
            <a:off x="6981210" y="1488463"/>
            <a:ext cx="2136907" cy="2037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946DD-64FA-48E2-B598-85C020DC19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17" t="57353" r="82866" b="5085"/>
          <a:stretch/>
        </p:blipFill>
        <p:spPr>
          <a:xfrm rot="5400000">
            <a:off x="2570042" y="1388042"/>
            <a:ext cx="2149119" cy="2225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01F409-036A-4680-AC62-2377AC00FA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813" t="4664" r="42789" b="8228"/>
          <a:stretch/>
        </p:blipFill>
        <p:spPr>
          <a:xfrm>
            <a:off x="6981210" y="3806370"/>
            <a:ext cx="2136907" cy="2149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638D03-CBE5-4CEB-8DA4-FCD44088EC1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336" t="56771" r="16847" b="5667"/>
          <a:stretch/>
        </p:blipFill>
        <p:spPr>
          <a:xfrm rot="5400000">
            <a:off x="2570041" y="3745262"/>
            <a:ext cx="2149119" cy="22251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99176D-32E1-47E2-BEF1-B2C0E642EA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18" t="14786" r="82965" b="47652"/>
          <a:stretch/>
        </p:blipFill>
        <p:spPr>
          <a:xfrm rot="5400000">
            <a:off x="4795229" y="1388041"/>
            <a:ext cx="2149119" cy="22251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FA28B7-3D2B-4079-914D-2BA453F7BC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411" t="14701" r="16772" b="47737"/>
          <a:stretch/>
        </p:blipFill>
        <p:spPr>
          <a:xfrm rot="5400000">
            <a:off x="4792380" y="3754493"/>
            <a:ext cx="2149119" cy="2225186"/>
          </a:xfrm>
          <a:prstGeom prst="rect">
            <a:avLst/>
          </a:prstGeom>
        </p:spPr>
      </p:pic>
      <p:sp>
        <p:nvSpPr>
          <p:cNvPr id="20" name="Title">
            <a:extLst>
              <a:ext uri="{FF2B5EF4-FFF2-40B4-BE49-F238E27FC236}">
                <a16:creationId xmlns:a16="http://schemas.microsoft.com/office/drawing/2014/main" id="{EA52BB9B-D483-4A83-9EBC-150CA1E9441F}"/>
              </a:ext>
            </a:extLst>
          </p:cNvPr>
          <p:cNvSpPr txBox="1"/>
          <p:nvPr/>
        </p:nvSpPr>
        <p:spPr>
          <a:xfrm>
            <a:off x="1002237" y="231002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SHAP: distributed defects</a:t>
            </a:r>
          </a:p>
        </p:txBody>
      </p:sp>
      <p:sp>
        <p:nvSpPr>
          <p:cNvPr id="23" name="Caption">
            <a:extLst>
              <a:ext uri="{FF2B5EF4-FFF2-40B4-BE49-F238E27FC236}">
                <a16:creationId xmlns:a16="http://schemas.microsoft.com/office/drawing/2014/main" id="{90F8B7FD-2609-456D-A532-4CE805B58162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Distributed activation regions</a:t>
            </a:r>
          </a:p>
        </p:txBody>
      </p:sp>
    </p:spTree>
    <p:extLst>
      <p:ext uri="{BB962C8B-B14F-4D97-AF65-F5344CB8AC3E}">
        <p14:creationId xmlns:p14="http://schemas.microsoft.com/office/powerpoint/2010/main" val="2663095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ACF146-DE99-4180-8F16-587658A31F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5519"/>
          <a:stretch/>
        </p:blipFill>
        <p:spPr>
          <a:xfrm rot="5400000">
            <a:off x="5093753" y="-2574124"/>
            <a:ext cx="2004494" cy="10458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567275-42D7-4D6F-90A0-13F0D6DFD2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37" r="71082"/>
          <a:stretch/>
        </p:blipFill>
        <p:spPr>
          <a:xfrm rot="5400000">
            <a:off x="5093753" y="-450797"/>
            <a:ext cx="2004494" cy="10458962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C8EEFC50-61EE-49F9-8A05-848B0E14D989}"/>
              </a:ext>
            </a:extLst>
          </p:cNvPr>
          <p:cNvSpPr txBox="1"/>
          <p:nvPr/>
        </p:nvSpPr>
        <p:spPr>
          <a:xfrm>
            <a:off x="0" y="202087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Detecting problems with SHAP</a:t>
            </a:r>
          </a:p>
        </p:txBody>
      </p:sp>
      <p:sp>
        <p:nvSpPr>
          <p:cNvPr id="17" name="Caption">
            <a:extLst>
              <a:ext uri="{FF2B5EF4-FFF2-40B4-BE49-F238E27FC236}">
                <a16:creationId xmlns:a16="http://schemas.microsoft.com/office/drawing/2014/main" id="{E106F698-1D65-42BE-A740-A173BF92B66A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Edges seem more important than they should be</a:t>
            </a:r>
          </a:p>
        </p:txBody>
      </p:sp>
    </p:spTree>
    <p:extLst>
      <p:ext uri="{BB962C8B-B14F-4D97-AF65-F5344CB8AC3E}">
        <p14:creationId xmlns:p14="http://schemas.microsoft.com/office/powerpoint/2010/main" val="3752171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20" name="Picture 4" descr="Graph illustrating the impact of data available on performance of... |  Download Scientific Diagram">
            <a:extLst>
              <a:ext uri="{FF2B5EF4-FFF2-40B4-BE49-F238E27FC236}">
                <a16:creationId xmlns:a16="http://schemas.microsoft.com/office/drawing/2014/main" id="{62C8DC2E-A09D-4143-ABDC-717243C7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215" y="7214756"/>
            <a:ext cx="80962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4FDBB0-BF9D-EF54-6814-68A3EBCB6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553" y="1171617"/>
            <a:ext cx="4787560" cy="4514765"/>
          </a:xfrm>
          <a:prstGeom prst="rect">
            <a:avLst/>
          </a:prstGeom>
        </p:spPr>
      </p:pic>
      <p:sp>
        <p:nvSpPr>
          <p:cNvPr id="28" name="Title">
            <a:extLst>
              <a:ext uri="{FF2B5EF4-FFF2-40B4-BE49-F238E27FC236}">
                <a16:creationId xmlns:a16="http://schemas.microsoft.com/office/drawing/2014/main" id="{6C4AA72F-4571-C3A6-243B-3D34812B2272}"/>
              </a:ext>
            </a:extLst>
          </p:cNvPr>
          <p:cNvSpPr txBox="1"/>
          <p:nvPr/>
        </p:nvSpPr>
        <p:spPr>
          <a:xfrm>
            <a:off x="736700" y="233635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How does this work in production?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1A5F27-BB64-8692-1030-2E3931C6DE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402596" y="861192"/>
            <a:ext cx="2966694" cy="555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12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C8EEFC50-61EE-49F9-8A05-848B0E14D989}"/>
              </a:ext>
            </a:extLst>
          </p:cNvPr>
          <p:cNvSpPr txBox="1"/>
          <p:nvPr/>
        </p:nvSpPr>
        <p:spPr>
          <a:xfrm>
            <a:off x="551470" y="393136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How does this work in production?</a:t>
            </a:r>
          </a:p>
        </p:txBody>
      </p:sp>
      <p:sp>
        <p:nvSpPr>
          <p:cNvPr id="17" name="Caption">
            <a:extLst>
              <a:ext uri="{FF2B5EF4-FFF2-40B4-BE49-F238E27FC236}">
                <a16:creationId xmlns:a16="http://schemas.microsoft.com/office/drawing/2014/main" id="{E106F698-1D65-42BE-A740-A173BF92B66A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API lets users schedule tasks for the model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BACC24-3E2B-FAC6-29D7-D694B7F4926C}"/>
              </a:ext>
            </a:extLst>
          </p:cNvPr>
          <p:cNvSpPr/>
          <p:nvPr/>
        </p:nvSpPr>
        <p:spPr>
          <a:xfrm>
            <a:off x="7830294" y="2771861"/>
            <a:ext cx="2497394" cy="116020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Rubik SemiBold" panose="020B0604020202020204" charset="-79"/>
                <a:cs typeface="Rubik SemiBold" panose="020B0604020202020204" charset="-79"/>
              </a:rPr>
              <a:t>(Accelerated) Model</a:t>
            </a:r>
            <a:endParaRPr lang="en-BE" b="1" dirty="0">
              <a:latin typeface="Rubik SemiBold" panose="020B0604020202020204" charset="-79"/>
              <a:cs typeface="Rubik SemiBold" panose="020B0604020202020204" charset="-79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839A8D9-2D3A-CEC9-F57F-06AFA9DFCCDE}"/>
              </a:ext>
            </a:extLst>
          </p:cNvPr>
          <p:cNvSpPr/>
          <p:nvPr/>
        </p:nvSpPr>
        <p:spPr>
          <a:xfrm>
            <a:off x="1864312" y="2771861"/>
            <a:ext cx="2497394" cy="116020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Rubik SemiBold" panose="020B0604020202020204" charset="-79"/>
                <a:cs typeface="Rubik SemiBold" panose="020B0604020202020204" charset="-79"/>
              </a:rPr>
              <a:t>API</a:t>
            </a:r>
            <a:endParaRPr lang="en-BE" b="1" dirty="0">
              <a:latin typeface="Rubik SemiBold" panose="020B0604020202020204" charset="-79"/>
              <a:cs typeface="Rubik SemiBold" panose="020B0604020202020204" charset="-79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C4467CF-A374-7E80-F328-7A38F45F398D}"/>
              </a:ext>
            </a:extLst>
          </p:cNvPr>
          <p:cNvSpPr/>
          <p:nvPr/>
        </p:nvSpPr>
        <p:spPr>
          <a:xfrm>
            <a:off x="4847303" y="2771861"/>
            <a:ext cx="2497394" cy="116020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Rubik SemiBold" panose="020B0604020202020204" charset="-79"/>
                <a:cs typeface="Rubik SemiBold" panose="020B0604020202020204" charset="-79"/>
              </a:rPr>
              <a:t>Queue</a:t>
            </a:r>
            <a:endParaRPr lang="en-BE" b="1" dirty="0">
              <a:latin typeface="Rubik SemiBold" panose="020B0604020202020204" charset="-79"/>
              <a:cs typeface="Rubik SemiBold" panose="020B0604020202020204" charset="-79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2750300-DAED-F551-3D06-9778D5F11D01}"/>
              </a:ext>
            </a:extLst>
          </p:cNvPr>
          <p:cNvSpPr/>
          <p:nvPr/>
        </p:nvSpPr>
        <p:spPr>
          <a:xfrm>
            <a:off x="7830294" y="1467618"/>
            <a:ext cx="2497394" cy="116020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Rubik SemiBold" panose="020B0604020202020204" charset="-79"/>
                <a:cs typeface="Rubik SemiBold" panose="020B0604020202020204" charset="-79"/>
              </a:rPr>
              <a:t>(Accelerated) Model</a:t>
            </a:r>
            <a:endParaRPr lang="en-BE" b="1" dirty="0">
              <a:latin typeface="Rubik SemiBold" panose="020B0604020202020204" charset="-79"/>
              <a:cs typeface="Rubik SemiBold" panose="020B0604020202020204" charset="-79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9C168C7-524A-BDA0-919E-8180A78D6C52}"/>
              </a:ext>
            </a:extLst>
          </p:cNvPr>
          <p:cNvSpPr/>
          <p:nvPr/>
        </p:nvSpPr>
        <p:spPr>
          <a:xfrm>
            <a:off x="7830294" y="4076104"/>
            <a:ext cx="2497394" cy="116020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Rubik SemiBold" panose="020B0604020202020204" charset="-79"/>
                <a:cs typeface="Rubik SemiBold" panose="020B0604020202020204" charset="-79"/>
              </a:rPr>
              <a:t>(Accelerated) Model</a:t>
            </a:r>
            <a:endParaRPr lang="en-BE" b="1" dirty="0">
              <a:latin typeface="Rubik SemiBold" panose="020B0604020202020204" charset="-79"/>
              <a:cs typeface="Rubik SemiBold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379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C8EEFC50-61EE-49F9-8A05-848B0E14D989}"/>
              </a:ext>
            </a:extLst>
          </p:cNvPr>
          <p:cNvSpPr txBox="1"/>
          <p:nvPr/>
        </p:nvSpPr>
        <p:spPr>
          <a:xfrm>
            <a:off x="551470" y="393136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How does this work in production?</a:t>
            </a:r>
          </a:p>
        </p:txBody>
      </p:sp>
      <p:sp>
        <p:nvSpPr>
          <p:cNvPr id="17" name="Caption">
            <a:extLst>
              <a:ext uri="{FF2B5EF4-FFF2-40B4-BE49-F238E27FC236}">
                <a16:creationId xmlns:a16="http://schemas.microsoft.com/office/drawing/2014/main" id="{E106F698-1D65-42BE-A740-A173BF92B66A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Cloud allows global deployment, but requires communication</a:t>
            </a:r>
          </a:p>
        </p:txBody>
      </p:sp>
      <p:pic>
        <p:nvPicPr>
          <p:cNvPr id="2050" name="Picture 2" descr="102110268 | Seeed Studio NVIDIA® Jetson Nano™ Developer Kit | Distrelec  Belgium">
            <a:extLst>
              <a:ext uri="{FF2B5EF4-FFF2-40B4-BE49-F238E27FC236}">
                <a16:creationId xmlns:a16="http://schemas.microsoft.com/office/drawing/2014/main" id="{7CF88800-FAED-E1B6-B13A-AC7A2FD1F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965" b="98596" l="10000" r="90000">
                        <a14:foregroundMark x1="42941" y1="5965" x2="42941" y2="5965"/>
                        <a14:foregroundMark x1="45098" y1="92105" x2="45098" y2="92105"/>
                        <a14:foregroundMark x1="47549" y1="98596" x2="47549" y2="985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181" y="2124147"/>
            <a:ext cx="5241241" cy="292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">
            <a:extLst>
              <a:ext uri="{FF2B5EF4-FFF2-40B4-BE49-F238E27FC236}">
                <a16:creationId xmlns:a16="http://schemas.microsoft.com/office/drawing/2014/main" id="{204DAC7C-513F-EAC8-D738-0A543BDD5F26}"/>
              </a:ext>
            </a:extLst>
          </p:cNvPr>
          <p:cNvSpPr txBox="1"/>
          <p:nvPr/>
        </p:nvSpPr>
        <p:spPr>
          <a:xfrm>
            <a:off x="3862108" y="1446706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Edge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AC05E4D-5FEA-3D69-8937-61641D694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39" y="2485813"/>
            <a:ext cx="1326287" cy="132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">
            <a:extLst>
              <a:ext uri="{FF2B5EF4-FFF2-40B4-BE49-F238E27FC236}">
                <a16:creationId xmlns:a16="http://schemas.microsoft.com/office/drawing/2014/main" id="{8CF7D53E-5A2F-20B6-872D-5A742BB382C4}"/>
              </a:ext>
            </a:extLst>
          </p:cNvPr>
          <p:cNvSpPr txBox="1"/>
          <p:nvPr/>
        </p:nvSpPr>
        <p:spPr>
          <a:xfrm>
            <a:off x="844668" y="1195301"/>
            <a:ext cx="509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Cloud </a:t>
            </a:r>
          </a:p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(VSC, Google, Azure, AWS)</a:t>
            </a:r>
          </a:p>
        </p:txBody>
      </p:sp>
      <p:pic>
        <p:nvPicPr>
          <p:cNvPr id="2056" name="Picture 8" descr="Migrating our SaaS Product to AWS | by Jamie Redfern | StreetGroup | Medium">
            <a:extLst>
              <a:ext uri="{FF2B5EF4-FFF2-40B4-BE49-F238E27FC236}">
                <a16:creationId xmlns:a16="http://schemas.microsoft.com/office/drawing/2014/main" id="{ECF4C22E-8DFB-1CB4-4911-2975E2427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066" y="2224719"/>
            <a:ext cx="2241755" cy="168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upporting Architecture for Office 365 on Windows Azure IaaS - European  SharePoint, Office 365 &amp; Azure Conference, 2022">
            <a:extLst>
              <a:ext uri="{FF2B5EF4-FFF2-40B4-BE49-F238E27FC236}">
                <a16:creationId xmlns:a16="http://schemas.microsoft.com/office/drawing/2014/main" id="{ACA3C748-730E-9EE0-DBB7-7B6415C77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68" y="3985833"/>
            <a:ext cx="1852830" cy="105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LOUD | Vlaams Supercomputer Centrum">
            <a:extLst>
              <a:ext uri="{FF2B5EF4-FFF2-40B4-BE49-F238E27FC236}">
                <a16:creationId xmlns:a16="http://schemas.microsoft.com/office/drawing/2014/main" id="{6A9E920E-5F43-DAAB-D7A3-AA527A6D9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624" y="4162632"/>
            <a:ext cx="2854036" cy="77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36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">
            <a:extLst>
              <a:ext uri="{FF2B5EF4-FFF2-40B4-BE49-F238E27FC236}">
                <a16:creationId xmlns:a16="http://schemas.microsoft.com/office/drawing/2014/main" id="{0AC6C22A-3845-41BD-B687-450912D0CB4A}"/>
              </a:ext>
            </a:extLst>
          </p:cNvPr>
          <p:cNvSpPr txBox="1"/>
          <p:nvPr/>
        </p:nvSpPr>
        <p:spPr>
          <a:xfrm>
            <a:off x="3124107" y="276463"/>
            <a:ext cx="528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View more online</a:t>
            </a:r>
          </a:p>
        </p:txBody>
      </p: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9" name="Tekstvak 9">
            <a:extLst>
              <a:ext uri="{FF2B5EF4-FFF2-40B4-BE49-F238E27FC236}">
                <a16:creationId xmlns:a16="http://schemas.microsoft.com/office/drawing/2014/main" id="{5168E91E-990D-42D2-8D6D-2F0AF2602D58}"/>
              </a:ext>
            </a:extLst>
          </p:cNvPr>
          <p:cNvSpPr txBox="1"/>
          <p:nvPr/>
        </p:nvSpPr>
        <p:spPr>
          <a:xfrm>
            <a:off x="9403195" y="5840077"/>
            <a:ext cx="153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Sensor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8128D4-801D-4D85-9089-F247F7DE9044}"/>
              </a:ext>
            </a:extLst>
          </p:cNvPr>
          <p:cNvGrpSpPr/>
          <p:nvPr/>
        </p:nvGrpSpPr>
        <p:grpSpPr>
          <a:xfrm>
            <a:off x="716556" y="1359525"/>
            <a:ext cx="4352374" cy="3819013"/>
            <a:chOff x="1455526" y="2128437"/>
            <a:chExt cx="3160809" cy="2773468"/>
          </a:xfrm>
        </p:grpSpPr>
        <p:sp>
          <p:nvSpPr>
            <p:cNvPr id="28" name="Tekstvak 9">
              <a:extLst>
                <a:ext uri="{FF2B5EF4-FFF2-40B4-BE49-F238E27FC236}">
                  <a16:creationId xmlns:a16="http://schemas.microsoft.com/office/drawing/2014/main" id="{5CAC29EB-1BCE-4BFB-A437-F25D2BCD2F83}"/>
                </a:ext>
              </a:extLst>
            </p:cNvPr>
            <p:cNvSpPr txBox="1"/>
            <p:nvPr/>
          </p:nvSpPr>
          <p:spPr>
            <a:xfrm>
              <a:off x="2210130" y="4436693"/>
              <a:ext cx="2406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rPr>
                <a:t>Materials discovery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1865085-6389-40CD-9251-DE3CC44B9BDD}"/>
                </a:ext>
              </a:extLst>
            </p:cNvPr>
            <p:cNvSpPr txBox="1"/>
            <p:nvPr/>
          </p:nvSpPr>
          <p:spPr>
            <a:xfrm>
              <a:off x="2635059" y="2228571"/>
              <a:ext cx="1953664" cy="335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ubik SemiBold" pitchFamily="2" charset="-79"/>
                  <a:cs typeface="Rubik SemiBold" pitchFamily="2" charset="-79"/>
                </a:rPr>
                <a:t>Glass</a:t>
              </a:r>
              <a:endParaRPr lang="en-BE" sz="2400" dirty="0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A7A1DCD-2ACF-4217-9B69-44E9380A9494}"/>
                </a:ext>
              </a:extLst>
            </p:cNvPr>
            <p:cNvSpPr/>
            <p:nvPr/>
          </p:nvSpPr>
          <p:spPr>
            <a:xfrm>
              <a:off x="1455526" y="2128437"/>
              <a:ext cx="3102318" cy="2773468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pic>
          <p:nvPicPr>
            <p:cNvPr id="59" name="case">
              <a:extLst>
                <a:ext uri="{FF2B5EF4-FFF2-40B4-BE49-F238E27FC236}">
                  <a16:creationId xmlns:a16="http://schemas.microsoft.com/office/drawing/2014/main" id="{F8053027-D359-4CAD-8282-33AB16F19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3596" y="2715274"/>
              <a:ext cx="2337669" cy="1550521"/>
            </a:xfrm>
            <a:prstGeom prst="rect">
              <a:avLst/>
            </a:prstGeom>
          </p:spPr>
        </p:pic>
        <p:pic>
          <p:nvPicPr>
            <p:cNvPr id="63" name="3 glass">
              <a:extLst>
                <a:ext uri="{FF2B5EF4-FFF2-40B4-BE49-F238E27FC236}">
                  <a16:creationId xmlns:a16="http://schemas.microsoft.com/office/drawing/2014/main" id="{796CB133-D0A1-4176-9E66-68DAB4B9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0646657">
              <a:off x="2068314" y="2739471"/>
              <a:ext cx="1864951" cy="1592680"/>
            </a:xfrm>
            <a:prstGeom prst="rect">
              <a:avLst/>
            </a:prstGeom>
          </p:spPr>
        </p:pic>
        <p:pic>
          <p:nvPicPr>
            <p:cNvPr id="71" name="case bottom">
              <a:extLst>
                <a:ext uri="{FF2B5EF4-FFF2-40B4-BE49-F238E27FC236}">
                  <a16:creationId xmlns:a16="http://schemas.microsoft.com/office/drawing/2014/main" id="{AA3BB6C1-45FC-4826-B0E5-96017FF75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3595" y="2715274"/>
              <a:ext cx="2337669" cy="155052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EA89DF3-870D-4ACD-9DB5-F0252E4B1E5A}"/>
              </a:ext>
            </a:extLst>
          </p:cNvPr>
          <p:cNvGrpSpPr/>
          <p:nvPr/>
        </p:nvGrpSpPr>
        <p:grpSpPr>
          <a:xfrm>
            <a:off x="7001738" y="1409920"/>
            <a:ext cx="4312673" cy="3876985"/>
            <a:chOff x="7813587" y="2883157"/>
            <a:chExt cx="3044614" cy="27370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DC0572E-5DF3-4A3A-9DAA-AD858CE7224B}"/>
                </a:ext>
              </a:extLst>
            </p:cNvPr>
            <p:cNvSpPr txBox="1"/>
            <p:nvPr/>
          </p:nvSpPr>
          <p:spPr>
            <a:xfrm>
              <a:off x="8534304" y="2986496"/>
              <a:ext cx="1957699" cy="325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Rubik SemiBold" pitchFamily="2" charset="-79"/>
                  <a:cs typeface="Rubik SemiBold" pitchFamily="2" charset="-79"/>
                </a:rPr>
                <a:t>Manufacturing</a:t>
              </a:r>
              <a:endParaRPr lang="en-BE" sz="2400" dirty="0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F3237DB-0593-4EDF-9FA1-4F7EA430F360}"/>
                </a:ext>
              </a:extLst>
            </p:cNvPr>
            <p:cNvSpPr/>
            <p:nvPr/>
          </p:nvSpPr>
          <p:spPr>
            <a:xfrm>
              <a:off x="7813587" y="2883157"/>
              <a:ext cx="3044614" cy="2737032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pic>
          <p:nvPicPr>
            <p:cNvPr id="60" name="case">
              <a:extLst>
                <a:ext uri="{FF2B5EF4-FFF2-40B4-BE49-F238E27FC236}">
                  <a16:creationId xmlns:a16="http://schemas.microsoft.com/office/drawing/2014/main" id="{405030D0-27D2-4350-89F1-2630BB3FC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2017" y="3477457"/>
              <a:ext cx="2298317" cy="1524419"/>
            </a:xfrm>
            <a:prstGeom prst="rect">
              <a:avLst/>
            </a:prstGeom>
          </p:spPr>
        </p:pic>
        <p:pic>
          <p:nvPicPr>
            <p:cNvPr id="64" name="time">
              <a:extLst>
                <a:ext uri="{FF2B5EF4-FFF2-40B4-BE49-F238E27FC236}">
                  <a16:creationId xmlns:a16="http://schemas.microsoft.com/office/drawing/2014/main" id="{0AC15A4D-DF0B-4FD1-BBCB-30404275B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01581">
              <a:off x="8446854" y="4049800"/>
              <a:ext cx="872983" cy="872983"/>
            </a:xfrm>
            <a:prstGeom prst="rect">
              <a:avLst/>
            </a:prstGeom>
          </p:spPr>
        </p:pic>
        <p:grpSp>
          <p:nvGrpSpPr>
            <p:cNvPr id="3" name="eye">
              <a:extLst>
                <a:ext uri="{FF2B5EF4-FFF2-40B4-BE49-F238E27FC236}">
                  <a16:creationId xmlns:a16="http://schemas.microsoft.com/office/drawing/2014/main" id="{A1F4D009-5F47-4A2F-8B00-18DB998CBE62}"/>
                </a:ext>
              </a:extLst>
            </p:cNvPr>
            <p:cNvGrpSpPr/>
            <p:nvPr/>
          </p:nvGrpSpPr>
          <p:grpSpPr>
            <a:xfrm>
              <a:off x="9142185" y="3860324"/>
              <a:ext cx="1058072" cy="1058072"/>
              <a:chOff x="9976248" y="4579341"/>
              <a:chExt cx="1058072" cy="1058072"/>
            </a:xfrm>
          </p:grpSpPr>
          <p:sp>
            <p:nvSpPr>
              <p:cNvPr id="66" name="eye beginning">
                <a:extLst>
                  <a:ext uri="{FF2B5EF4-FFF2-40B4-BE49-F238E27FC236}">
                    <a16:creationId xmlns:a16="http://schemas.microsoft.com/office/drawing/2014/main" id="{FD332082-37DA-4412-8D91-9B496D6D2A4E}"/>
                  </a:ext>
                </a:extLst>
              </p:cNvPr>
              <p:cNvSpPr/>
              <p:nvPr/>
            </p:nvSpPr>
            <p:spPr>
              <a:xfrm>
                <a:off x="9996942" y="4600035"/>
                <a:ext cx="1016685" cy="101668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pic>
            <p:nvPicPr>
              <p:cNvPr id="67" name="aperture4 beginning">
                <a:extLst>
                  <a:ext uri="{FF2B5EF4-FFF2-40B4-BE49-F238E27FC236}">
                    <a16:creationId xmlns:a16="http://schemas.microsoft.com/office/drawing/2014/main" id="{8E9A8F1B-361D-4B07-9ED7-918B658BC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6248" y="4579341"/>
                <a:ext cx="1058072" cy="1058072"/>
              </a:xfrm>
              <a:prstGeom prst="rect">
                <a:avLst/>
              </a:prstGeom>
            </p:spPr>
          </p:pic>
          <p:pic>
            <p:nvPicPr>
              <p:cNvPr id="68" name="iris">
                <a:extLst>
                  <a:ext uri="{FF2B5EF4-FFF2-40B4-BE49-F238E27FC236}">
                    <a16:creationId xmlns:a16="http://schemas.microsoft.com/office/drawing/2014/main" id="{7F41015B-1210-43CA-86D3-81D496AA8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15840" y="4925210"/>
                <a:ext cx="422126" cy="421591"/>
              </a:xfrm>
              <a:prstGeom prst="rect">
                <a:avLst/>
              </a:prstGeom>
            </p:spPr>
          </p:pic>
        </p:grpSp>
        <p:pic>
          <p:nvPicPr>
            <p:cNvPr id="72" name="case bottom">
              <a:extLst>
                <a:ext uri="{FF2B5EF4-FFF2-40B4-BE49-F238E27FC236}">
                  <a16:creationId xmlns:a16="http://schemas.microsoft.com/office/drawing/2014/main" id="{943FC745-0083-41EA-8B7E-427EEF43F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2017" y="3476071"/>
              <a:ext cx="2298317" cy="1524419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6DF59E91-B740-4AF3-AA5D-E988BFF1DEF5}"/>
              </a:ext>
            </a:extLst>
          </p:cNvPr>
          <p:cNvSpPr/>
          <p:nvPr/>
        </p:nvSpPr>
        <p:spPr>
          <a:xfrm>
            <a:off x="0" y="5445681"/>
            <a:ext cx="12192000" cy="141620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27BD8F28-ADA4-4934-8B44-93E1F9519C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82" y="5637043"/>
            <a:ext cx="1960712" cy="1027040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extLst>
              <a:ext uri="{FF2B5EF4-FFF2-40B4-BE49-F238E27FC236}">
                <a16:creationId xmlns:a16="http://schemas.microsoft.com/office/drawing/2014/main" id="{2390A536-5EE6-4A2B-BD80-D58EE94EE2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52" y="5862710"/>
            <a:ext cx="1905000" cy="700088"/>
          </a:xfrm>
          <a:prstGeom prst="rect">
            <a:avLst/>
          </a:prstGeom>
        </p:spPr>
      </p:pic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B23694-BF28-4771-9B22-1663A2C1212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03"/>
          <a:stretch/>
        </p:blipFill>
        <p:spPr>
          <a:xfrm>
            <a:off x="1962074" y="5643121"/>
            <a:ext cx="1982305" cy="974253"/>
          </a:xfrm>
          <a:prstGeom prst="rect">
            <a:avLst/>
          </a:prstGeom>
        </p:spPr>
      </p:pic>
      <p:pic>
        <p:nvPicPr>
          <p:cNvPr id="39" name="Picture 38" descr="Logo, company name&#10;&#10;Description automatically generated">
            <a:extLst>
              <a:ext uri="{FF2B5EF4-FFF2-40B4-BE49-F238E27FC236}">
                <a16:creationId xmlns:a16="http://schemas.microsoft.com/office/drawing/2014/main" id="{B1788DBF-D059-49F1-B214-728322AC29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7626"/>
            <a:ext cx="1830194" cy="1470256"/>
          </a:xfrm>
          <a:prstGeom prst="rect">
            <a:avLst/>
          </a:prstGeom>
        </p:spPr>
      </p:pic>
      <p:pic>
        <p:nvPicPr>
          <p:cNvPr id="40" name="Picture 39" descr="Shape&#10;&#10;Description automatically generated with low confidence">
            <a:extLst>
              <a:ext uri="{FF2B5EF4-FFF2-40B4-BE49-F238E27FC236}">
                <a16:creationId xmlns:a16="http://schemas.microsoft.com/office/drawing/2014/main" id="{91C77DBD-BA7B-42EA-9573-CBE4EC1E61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455" y="6083650"/>
            <a:ext cx="1746102" cy="419064"/>
          </a:xfrm>
          <a:prstGeom prst="rect">
            <a:avLst/>
          </a:prstGeom>
        </p:spPr>
      </p:pic>
      <p:sp>
        <p:nvSpPr>
          <p:cNvPr id="41" name="Tekstvak 9">
            <a:extLst>
              <a:ext uri="{FF2B5EF4-FFF2-40B4-BE49-F238E27FC236}">
                <a16:creationId xmlns:a16="http://schemas.microsoft.com/office/drawing/2014/main" id="{C74A3822-F5A6-4FB8-9DDF-05B5E0E7137A}"/>
              </a:ext>
            </a:extLst>
          </p:cNvPr>
          <p:cNvSpPr txBox="1"/>
          <p:nvPr/>
        </p:nvSpPr>
        <p:spPr>
          <a:xfrm>
            <a:off x="8304561" y="4658303"/>
            <a:ext cx="240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Sensor data</a:t>
            </a:r>
          </a:p>
        </p:txBody>
      </p:sp>
      <p:sp>
        <p:nvSpPr>
          <p:cNvPr id="43" name="Title">
            <a:extLst>
              <a:ext uri="{FF2B5EF4-FFF2-40B4-BE49-F238E27FC236}">
                <a16:creationId xmlns:a16="http://schemas.microsoft.com/office/drawing/2014/main" id="{5D0EA1F0-E004-4C87-BA8C-81AAE8D98C45}"/>
              </a:ext>
            </a:extLst>
          </p:cNvPr>
          <p:cNvSpPr txBox="1"/>
          <p:nvPr/>
        </p:nvSpPr>
        <p:spPr>
          <a:xfrm>
            <a:off x="3178975" y="772562"/>
            <a:ext cx="52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Rubik SemiBold" pitchFamily="2" charset="-79"/>
                <a:cs typeface="Rubik SemiBold" pitchFamily="2" charset="-79"/>
              </a:rPr>
              <a:t>https://ai4mi.epotentia.com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67B2AC9D-35A2-48CA-B3FF-759522A551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14" y="165584"/>
            <a:ext cx="2118638" cy="9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4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">
            <a:extLst>
              <a:ext uri="{FF2B5EF4-FFF2-40B4-BE49-F238E27FC236}">
                <a16:creationId xmlns:a16="http://schemas.microsoft.com/office/drawing/2014/main" id="{90846912-82C8-4D1E-BE5D-6DEA723ED83B}"/>
              </a:ext>
            </a:extLst>
          </p:cNvPr>
          <p:cNvGrpSpPr/>
          <p:nvPr/>
        </p:nvGrpSpPr>
        <p:grpSpPr>
          <a:xfrm>
            <a:off x="1932550" y="1180672"/>
            <a:ext cx="7252547" cy="4757585"/>
            <a:chOff x="1932550" y="1180672"/>
            <a:chExt cx="7252547" cy="4757585"/>
          </a:xfrm>
        </p:grpSpPr>
        <p:sp>
          <p:nvSpPr>
            <p:cNvPr id="22" name="Tekstvak 9">
              <a:extLst>
                <a:ext uri="{FF2B5EF4-FFF2-40B4-BE49-F238E27FC236}">
                  <a16:creationId xmlns:a16="http://schemas.microsoft.com/office/drawing/2014/main" id="{6CC70152-450F-4DB3-8836-B39A7DFE5ABC}"/>
                </a:ext>
              </a:extLst>
            </p:cNvPr>
            <p:cNvSpPr txBox="1"/>
            <p:nvPr/>
          </p:nvSpPr>
          <p:spPr>
            <a:xfrm rot="16200000">
              <a:off x="1134896" y="3045767"/>
              <a:ext cx="2056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rPr>
                <a:t>Performance</a:t>
              </a:r>
            </a:p>
          </p:txBody>
        </p:sp>
        <p:sp>
          <p:nvSpPr>
            <p:cNvPr id="23" name="Tekstvak 9">
              <a:extLst>
                <a:ext uri="{FF2B5EF4-FFF2-40B4-BE49-F238E27FC236}">
                  <a16:creationId xmlns:a16="http://schemas.microsoft.com/office/drawing/2014/main" id="{619B1A87-C2F7-446E-83C2-7190A71BE128}"/>
                </a:ext>
              </a:extLst>
            </p:cNvPr>
            <p:cNvSpPr txBox="1"/>
            <p:nvPr/>
          </p:nvSpPr>
          <p:spPr>
            <a:xfrm>
              <a:off x="4121754" y="5476592"/>
              <a:ext cx="34515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B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solidFill>
                    <a:srgbClr val="002060"/>
                  </a:solidFill>
                  <a:latin typeface="Rubik" pitchFamily="2" charset="-79"/>
                  <a:cs typeface="Rubik" pitchFamily="2" charset="-79"/>
                </a:rPr>
                <a:t>Amount of information</a:t>
              </a:r>
            </a:p>
          </p:txBody>
        </p:sp>
        <p:grpSp>
          <p:nvGrpSpPr>
            <p:cNvPr id="4" name="axes">
              <a:extLst>
                <a:ext uri="{FF2B5EF4-FFF2-40B4-BE49-F238E27FC236}">
                  <a16:creationId xmlns:a16="http://schemas.microsoft.com/office/drawing/2014/main" id="{03F1E8AA-78ED-434D-9F9A-D6944AFF4CD5}"/>
                </a:ext>
              </a:extLst>
            </p:cNvPr>
            <p:cNvGrpSpPr/>
            <p:nvPr/>
          </p:nvGrpSpPr>
          <p:grpSpPr>
            <a:xfrm>
              <a:off x="2619910" y="1180672"/>
              <a:ext cx="6565187" cy="4191856"/>
              <a:chOff x="2619910" y="1180672"/>
              <a:chExt cx="6565187" cy="4191856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8D7B86DD-D2A0-48B1-AC8A-0544BE09F763}"/>
                  </a:ext>
                </a:extLst>
              </p:cNvPr>
              <p:cNvCxnSpPr/>
              <p:nvPr/>
            </p:nvCxnSpPr>
            <p:spPr>
              <a:xfrm flipV="1">
                <a:off x="2630184" y="1180672"/>
                <a:ext cx="0" cy="4191856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E679505-7E37-4F2A-A339-88207A8778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9910" y="5339992"/>
                <a:ext cx="6565187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35239323-1786-4797-8456-412212DC95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17" name="Tekstvak 9">
            <a:extLst>
              <a:ext uri="{FF2B5EF4-FFF2-40B4-BE49-F238E27FC236}">
                <a16:creationId xmlns:a16="http://schemas.microsoft.com/office/drawing/2014/main" id="{39463601-0270-4F32-9440-4865149CDD79}"/>
              </a:ext>
            </a:extLst>
          </p:cNvPr>
          <p:cNvSpPr txBox="1"/>
          <p:nvPr/>
        </p:nvSpPr>
        <p:spPr>
          <a:xfrm>
            <a:off x="1078555" y="6136847"/>
            <a:ext cx="10339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The more data we have, the more we trade insight for predictive power</a:t>
            </a:r>
          </a:p>
        </p:txBody>
      </p:sp>
      <p:sp>
        <p:nvSpPr>
          <p:cNvPr id="12" name="Machine learning">
            <a:extLst>
              <a:ext uri="{FF2B5EF4-FFF2-40B4-BE49-F238E27FC236}">
                <a16:creationId xmlns:a16="http://schemas.microsoft.com/office/drawing/2014/main" id="{0A56DC06-0957-498D-A9C0-A99B98C23CBA}"/>
              </a:ext>
            </a:extLst>
          </p:cNvPr>
          <p:cNvSpPr txBox="1"/>
          <p:nvPr/>
        </p:nvSpPr>
        <p:spPr>
          <a:xfrm>
            <a:off x="9185097" y="3453912"/>
            <a:ext cx="270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Machine learning</a:t>
            </a:r>
          </a:p>
        </p:txBody>
      </p:sp>
      <p:sp>
        <p:nvSpPr>
          <p:cNvPr id="18" name="Deep learning">
            <a:extLst>
              <a:ext uri="{FF2B5EF4-FFF2-40B4-BE49-F238E27FC236}">
                <a16:creationId xmlns:a16="http://schemas.microsoft.com/office/drawing/2014/main" id="{74132399-1033-41A7-BB84-E8F81581F452}"/>
              </a:ext>
            </a:extLst>
          </p:cNvPr>
          <p:cNvSpPr txBox="1"/>
          <p:nvPr/>
        </p:nvSpPr>
        <p:spPr>
          <a:xfrm>
            <a:off x="9152970" y="1520206"/>
            <a:ext cx="270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Deep learning</a:t>
            </a:r>
          </a:p>
        </p:txBody>
      </p:sp>
      <p:sp>
        <p:nvSpPr>
          <p:cNvPr id="11" name="Statistics">
            <a:extLst>
              <a:ext uri="{FF2B5EF4-FFF2-40B4-BE49-F238E27FC236}">
                <a16:creationId xmlns:a16="http://schemas.microsoft.com/office/drawing/2014/main" id="{D5590B70-2869-467C-8B63-531ECFAD2179}"/>
              </a:ext>
            </a:extLst>
          </p:cNvPr>
          <p:cNvSpPr txBox="1"/>
          <p:nvPr/>
        </p:nvSpPr>
        <p:spPr>
          <a:xfrm>
            <a:off x="9185097" y="3826242"/>
            <a:ext cx="148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Statistics </a:t>
            </a:r>
          </a:p>
        </p:txBody>
      </p:sp>
      <p:sp>
        <p:nvSpPr>
          <p:cNvPr id="24" name="blue">
            <a:extLst>
              <a:ext uri="{FF2B5EF4-FFF2-40B4-BE49-F238E27FC236}">
                <a16:creationId xmlns:a16="http://schemas.microsoft.com/office/drawing/2014/main" id="{E0A0F8F1-253A-4205-A39F-5C1813E74856}"/>
              </a:ext>
            </a:extLst>
          </p:cNvPr>
          <p:cNvSpPr/>
          <p:nvPr/>
        </p:nvSpPr>
        <p:spPr>
          <a:xfrm>
            <a:off x="2661007" y="3637052"/>
            <a:ext cx="6431622" cy="1684961"/>
          </a:xfrm>
          <a:custGeom>
            <a:avLst/>
            <a:gdLst>
              <a:gd name="connsiteX0" fmla="*/ 0 w 6431622"/>
              <a:gd name="connsiteY0" fmla="*/ 1684961 h 1684961"/>
              <a:gd name="connsiteX1" fmla="*/ 1335640 w 6431622"/>
              <a:gd name="connsiteY1" fmla="*/ 215757 h 1684961"/>
              <a:gd name="connsiteX2" fmla="*/ 6431622 w 6431622"/>
              <a:gd name="connsiteY2" fmla="*/ 0 h 168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1622" h="1684961">
                <a:moveTo>
                  <a:pt x="0" y="1684961"/>
                </a:moveTo>
                <a:cubicBezTo>
                  <a:pt x="131851" y="1090772"/>
                  <a:pt x="263703" y="496584"/>
                  <a:pt x="1335640" y="215757"/>
                </a:cubicBezTo>
                <a:cubicBezTo>
                  <a:pt x="2407577" y="-65070"/>
                  <a:pt x="5435029" y="17124"/>
                  <a:pt x="6431622" y="0"/>
                </a:cubicBezTo>
              </a:path>
            </a:pathLst>
          </a:custGeom>
          <a:noFill/>
          <a:ln w="38100">
            <a:solidFill>
              <a:srgbClr val="3EBD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red">
            <a:extLst>
              <a:ext uri="{FF2B5EF4-FFF2-40B4-BE49-F238E27FC236}">
                <a16:creationId xmlns:a16="http://schemas.microsoft.com/office/drawing/2014/main" id="{46793349-736F-4982-B6B3-5912D4551587}"/>
              </a:ext>
            </a:extLst>
          </p:cNvPr>
          <p:cNvSpPr/>
          <p:nvPr/>
        </p:nvSpPr>
        <p:spPr>
          <a:xfrm>
            <a:off x="2650733" y="1736332"/>
            <a:ext cx="6431621" cy="3616503"/>
          </a:xfrm>
          <a:custGeom>
            <a:avLst/>
            <a:gdLst>
              <a:gd name="connsiteX0" fmla="*/ 0 w 6832314"/>
              <a:gd name="connsiteY0" fmla="*/ 4304872 h 4304872"/>
              <a:gd name="connsiteX1" fmla="*/ 3986373 w 6832314"/>
              <a:gd name="connsiteY1" fmla="*/ 832207 h 4304872"/>
              <a:gd name="connsiteX2" fmla="*/ 6832314 w 6832314"/>
              <a:gd name="connsiteY2" fmla="*/ 0 h 430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2314" h="4304872">
                <a:moveTo>
                  <a:pt x="0" y="4304872"/>
                </a:moveTo>
                <a:cubicBezTo>
                  <a:pt x="1423827" y="2927279"/>
                  <a:pt x="2847654" y="1549686"/>
                  <a:pt x="3986373" y="832207"/>
                </a:cubicBezTo>
                <a:cubicBezTo>
                  <a:pt x="5125092" y="114728"/>
                  <a:pt x="6359703" y="42809"/>
                  <a:pt x="6832314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c">
            <a:extLst>
              <a:ext uri="{FF2B5EF4-FFF2-40B4-BE49-F238E27FC236}">
                <a16:creationId xmlns:a16="http://schemas.microsoft.com/office/drawing/2014/main" id="{A70F3E19-3B9E-451C-A4CD-ABC6373BDB4C}"/>
              </a:ext>
            </a:extLst>
          </p:cNvPr>
          <p:cNvSpPr txBox="1"/>
          <p:nvPr/>
        </p:nvSpPr>
        <p:spPr>
          <a:xfrm>
            <a:off x="10966646" y="4103787"/>
            <a:ext cx="148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CPU </a:t>
            </a:r>
          </a:p>
        </p:txBody>
      </p:sp>
      <p:sp>
        <p:nvSpPr>
          <p:cNvPr id="25" name="g">
            <a:extLst>
              <a:ext uri="{FF2B5EF4-FFF2-40B4-BE49-F238E27FC236}">
                <a16:creationId xmlns:a16="http://schemas.microsoft.com/office/drawing/2014/main" id="{8D7A4AAD-B26D-4616-A66E-AEC1B898DF64}"/>
              </a:ext>
            </a:extLst>
          </p:cNvPr>
          <p:cNvSpPr txBox="1"/>
          <p:nvPr/>
        </p:nvSpPr>
        <p:spPr>
          <a:xfrm>
            <a:off x="10966646" y="1908393"/>
            <a:ext cx="148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GPU 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BE954619-E8E0-4692-8157-7357B3B7E404}"/>
              </a:ext>
            </a:extLst>
          </p:cNvPr>
          <p:cNvSpPr txBox="1"/>
          <p:nvPr/>
        </p:nvSpPr>
        <p:spPr>
          <a:xfrm>
            <a:off x="858822" y="181709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Types of AI</a:t>
            </a:r>
          </a:p>
        </p:txBody>
      </p:sp>
    </p:spTree>
    <p:extLst>
      <p:ext uri="{BB962C8B-B14F-4D97-AF65-F5344CB8AC3E}">
        <p14:creationId xmlns:p14="http://schemas.microsoft.com/office/powerpoint/2010/main" val="67842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1" grpId="0"/>
      <p:bldP spid="24" grpId="0" animBg="1"/>
      <p:bldP spid="27" grpId="0" animBg="1"/>
      <p:bldP spid="21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926C92-F3C7-4BE0-92D0-8BFAC9E0C501}"/>
              </a:ext>
            </a:extLst>
          </p:cNvPr>
          <p:cNvSpPr/>
          <p:nvPr/>
        </p:nvSpPr>
        <p:spPr>
          <a:xfrm>
            <a:off x="340628" y="1418558"/>
            <a:ext cx="4844758" cy="448477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8" name="Tekstvak 9">
            <a:extLst>
              <a:ext uri="{FF2B5EF4-FFF2-40B4-BE49-F238E27FC236}">
                <a16:creationId xmlns:a16="http://schemas.microsoft.com/office/drawing/2014/main" id="{5CAC29EB-1BCE-4BFB-A437-F25D2BCD2F83}"/>
              </a:ext>
            </a:extLst>
          </p:cNvPr>
          <p:cNvSpPr txBox="1"/>
          <p:nvPr/>
        </p:nvSpPr>
        <p:spPr>
          <a:xfrm>
            <a:off x="5843015" y="3335263"/>
            <a:ext cx="240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Materials discovery</a:t>
            </a:r>
          </a:p>
        </p:txBody>
      </p:sp>
      <p:sp>
        <p:nvSpPr>
          <p:cNvPr id="29" name="Tekstvak 9">
            <a:extLst>
              <a:ext uri="{FF2B5EF4-FFF2-40B4-BE49-F238E27FC236}">
                <a16:creationId xmlns:a16="http://schemas.microsoft.com/office/drawing/2014/main" id="{5168E91E-990D-42D2-8D6D-2F0AF2602D58}"/>
              </a:ext>
            </a:extLst>
          </p:cNvPr>
          <p:cNvSpPr txBox="1"/>
          <p:nvPr/>
        </p:nvSpPr>
        <p:spPr>
          <a:xfrm>
            <a:off x="9403195" y="5836191"/>
            <a:ext cx="153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Sensor data</a:t>
            </a:r>
          </a:p>
        </p:txBody>
      </p:sp>
      <p:sp>
        <p:nvSpPr>
          <p:cNvPr id="30" name="Tekstvak 9">
            <a:extLst>
              <a:ext uri="{FF2B5EF4-FFF2-40B4-BE49-F238E27FC236}">
                <a16:creationId xmlns:a16="http://schemas.microsoft.com/office/drawing/2014/main" id="{52E30F5C-F2C4-4DE6-B4F0-C2702889C1FD}"/>
              </a:ext>
            </a:extLst>
          </p:cNvPr>
          <p:cNvSpPr txBox="1"/>
          <p:nvPr/>
        </p:nvSpPr>
        <p:spPr>
          <a:xfrm>
            <a:off x="2763007" y="5385002"/>
            <a:ext cx="215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Computer vision</a:t>
            </a:r>
          </a:p>
        </p:txBody>
      </p:sp>
      <p:sp>
        <p:nvSpPr>
          <p:cNvPr id="51" name="Tekstvak 9">
            <a:extLst>
              <a:ext uri="{FF2B5EF4-FFF2-40B4-BE49-F238E27FC236}">
                <a16:creationId xmlns:a16="http://schemas.microsoft.com/office/drawing/2014/main" id="{D54BCF03-EA51-4A59-8F20-F83059192C7D}"/>
              </a:ext>
            </a:extLst>
          </p:cNvPr>
          <p:cNvSpPr txBox="1"/>
          <p:nvPr/>
        </p:nvSpPr>
        <p:spPr>
          <a:xfrm>
            <a:off x="600657" y="1660444"/>
            <a:ext cx="221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Spreadsheet data</a:t>
            </a:r>
          </a:p>
        </p:txBody>
      </p:sp>
      <p:sp>
        <p:nvSpPr>
          <p:cNvPr id="52" name="Tekstvak 9">
            <a:extLst>
              <a:ext uri="{FF2B5EF4-FFF2-40B4-BE49-F238E27FC236}">
                <a16:creationId xmlns:a16="http://schemas.microsoft.com/office/drawing/2014/main" id="{3103F716-0B25-4681-97E2-BB63D5420C70}"/>
              </a:ext>
            </a:extLst>
          </p:cNvPr>
          <p:cNvSpPr txBox="1"/>
          <p:nvPr/>
        </p:nvSpPr>
        <p:spPr>
          <a:xfrm>
            <a:off x="4018640" y="1662273"/>
            <a:ext cx="7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Steel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865085-6389-40CD-9251-DE3CC44B9BDD}"/>
              </a:ext>
            </a:extLst>
          </p:cNvPr>
          <p:cNvSpPr txBox="1"/>
          <p:nvPr/>
        </p:nvSpPr>
        <p:spPr>
          <a:xfrm>
            <a:off x="6746602" y="1195047"/>
            <a:ext cx="1953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Glass</a:t>
            </a:r>
            <a:endParaRPr lang="en-BE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A7A1DCD-2ACF-4217-9B69-44E9380A9494}"/>
              </a:ext>
            </a:extLst>
          </p:cNvPr>
          <p:cNvSpPr/>
          <p:nvPr/>
        </p:nvSpPr>
        <p:spPr>
          <a:xfrm>
            <a:off x="5527332" y="1076582"/>
            <a:ext cx="3102318" cy="277346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C0572E-5DF3-4A3A-9DAA-AD858CE7224B}"/>
              </a:ext>
            </a:extLst>
          </p:cNvPr>
          <p:cNvSpPr txBox="1"/>
          <p:nvPr/>
        </p:nvSpPr>
        <p:spPr>
          <a:xfrm>
            <a:off x="9226698" y="3660946"/>
            <a:ext cx="1957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Manufacturing</a:t>
            </a:r>
            <a:endParaRPr lang="en-BE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F3237DB-0593-4EDF-9FA1-4F7EA430F360}"/>
              </a:ext>
            </a:extLst>
          </p:cNvPr>
          <p:cNvSpPr/>
          <p:nvPr/>
        </p:nvSpPr>
        <p:spPr>
          <a:xfrm>
            <a:off x="8647650" y="3602174"/>
            <a:ext cx="3044614" cy="273703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57" name="case">
            <a:extLst>
              <a:ext uri="{FF2B5EF4-FFF2-40B4-BE49-F238E27FC236}">
                <a16:creationId xmlns:a16="http://schemas.microsoft.com/office/drawing/2014/main" id="{DD59CA48-C3F8-4369-BE03-69A4052C3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10" y="2163600"/>
            <a:ext cx="2138250" cy="1418251"/>
          </a:xfrm>
          <a:prstGeom prst="rect">
            <a:avLst/>
          </a:prstGeom>
        </p:spPr>
      </p:pic>
      <p:pic>
        <p:nvPicPr>
          <p:cNvPr id="58" name="case">
            <a:extLst>
              <a:ext uri="{FF2B5EF4-FFF2-40B4-BE49-F238E27FC236}">
                <a16:creationId xmlns:a16="http://schemas.microsoft.com/office/drawing/2014/main" id="{2836D0CB-577C-49C8-B2DB-59944ECD39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42" y="3832008"/>
            <a:ext cx="2154064" cy="1428740"/>
          </a:xfrm>
          <a:prstGeom prst="rect">
            <a:avLst/>
          </a:prstGeom>
        </p:spPr>
      </p:pic>
      <p:pic>
        <p:nvPicPr>
          <p:cNvPr id="59" name="case">
            <a:extLst>
              <a:ext uri="{FF2B5EF4-FFF2-40B4-BE49-F238E27FC236}">
                <a16:creationId xmlns:a16="http://schemas.microsoft.com/office/drawing/2014/main" id="{F8053027-D359-4CAD-8282-33AB16F190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02" y="1663419"/>
            <a:ext cx="2337669" cy="1550521"/>
          </a:xfrm>
          <a:prstGeom prst="rect">
            <a:avLst/>
          </a:prstGeom>
        </p:spPr>
      </p:pic>
      <p:pic>
        <p:nvPicPr>
          <p:cNvPr id="60" name="case">
            <a:extLst>
              <a:ext uri="{FF2B5EF4-FFF2-40B4-BE49-F238E27FC236}">
                <a16:creationId xmlns:a16="http://schemas.microsoft.com/office/drawing/2014/main" id="{405030D0-27D2-4350-89F1-2630BB3FC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080" y="4196474"/>
            <a:ext cx="2298317" cy="1524419"/>
          </a:xfrm>
          <a:prstGeom prst="rect">
            <a:avLst/>
          </a:prstGeom>
        </p:spPr>
      </p:pic>
      <p:pic>
        <p:nvPicPr>
          <p:cNvPr id="61" name="1 tabular">
            <a:extLst>
              <a:ext uri="{FF2B5EF4-FFF2-40B4-BE49-F238E27FC236}">
                <a16:creationId xmlns:a16="http://schemas.microsoft.com/office/drawing/2014/main" id="{7894A890-380C-4322-92DD-45E8A11771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81" y="2029776"/>
            <a:ext cx="1321807" cy="1487032"/>
          </a:xfrm>
          <a:prstGeom prst="rect">
            <a:avLst/>
          </a:prstGeom>
        </p:spPr>
      </p:pic>
      <p:pic>
        <p:nvPicPr>
          <p:cNvPr id="62" name="2 steel">
            <a:extLst>
              <a:ext uri="{FF2B5EF4-FFF2-40B4-BE49-F238E27FC236}">
                <a16:creationId xmlns:a16="http://schemas.microsoft.com/office/drawing/2014/main" id="{7F5B2090-A279-4E29-9D17-B9EFC6236D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1689" y="3809447"/>
            <a:ext cx="1468472" cy="1325398"/>
          </a:xfrm>
          <a:prstGeom prst="rect">
            <a:avLst/>
          </a:prstGeom>
        </p:spPr>
      </p:pic>
      <p:pic>
        <p:nvPicPr>
          <p:cNvPr id="63" name="3 glass">
            <a:extLst>
              <a:ext uri="{FF2B5EF4-FFF2-40B4-BE49-F238E27FC236}">
                <a16:creationId xmlns:a16="http://schemas.microsoft.com/office/drawing/2014/main" id="{796CB133-D0A1-4176-9E66-68DAB4B92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646657">
            <a:off x="6140120" y="1687616"/>
            <a:ext cx="1864951" cy="1592680"/>
          </a:xfrm>
          <a:prstGeom prst="rect">
            <a:avLst/>
          </a:prstGeom>
        </p:spPr>
      </p:pic>
      <p:pic>
        <p:nvPicPr>
          <p:cNvPr id="64" name="time">
            <a:extLst>
              <a:ext uri="{FF2B5EF4-FFF2-40B4-BE49-F238E27FC236}">
                <a16:creationId xmlns:a16="http://schemas.microsoft.com/office/drawing/2014/main" id="{0AC15A4D-DF0B-4FD1-BBCB-30404275BA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1581">
            <a:off x="9280917" y="4768817"/>
            <a:ext cx="872983" cy="872983"/>
          </a:xfrm>
          <a:prstGeom prst="rect">
            <a:avLst/>
          </a:prstGeom>
        </p:spPr>
      </p:pic>
      <p:grpSp>
        <p:nvGrpSpPr>
          <p:cNvPr id="3" name="eye">
            <a:extLst>
              <a:ext uri="{FF2B5EF4-FFF2-40B4-BE49-F238E27FC236}">
                <a16:creationId xmlns:a16="http://schemas.microsoft.com/office/drawing/2014/main" id="{A1F4D009-5F47-4A2F-8B00-18DB998CBE62}"/>
              </a:ext>
            </a:extLst>
          </p:cNvPr>
          <p:cNvGrpSpPr/>
          <p:nvPr/>
        </p:nvGrpSpPr>
        <p:grpSpPr>
          <a:xfrm>
            <a:off x="9976248" y="4579341"/>
            <a:ext cx="1058072" cy="1058072"/>
            <a:chOff x="9976248" y="4579341"/>
            <a:chExt cx="1058072" cy="1058072"/>
          </a:xfrm>
        </p:grpSpPr>
        <p:sp>
          <p:nvSpPr>
            <p:cNvPr id="66" name="eye beginning">
              <a:extLst>
                <a:ext uri="{FF2B5EF4-FFF2-40B4-BE49-F238E27FC236}">
                  <a16:creationId xmlns:a16="http://schemas.microsoft.com/office/drawing/2014/main" id="{FD332082-37DA-4412-8D91-9B496D6D2A4E}"/>
                </a:ext>
              </a:extLst>
            </p:cNvPr>
            <p:cNvSpPr/>
            <p:nvPr/>
          </p:nvSpPr>
          <p:spPr>
            <a:xfrm>
              <a:off x="9996942" y="4600035"/>
              <a:ext cx="1016685" cy="101668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pic>
          <p:nvPicPr>
            <p:cNvPr id="67" name="aperture4 beginning">
              <a:extLst>
                <a:ext uri="{FF2B5EF4-FFF2-40B4-BE49-F238E27FC236}">
                  <a16:creationId xmlns:a16="http://schemas.microsoft.com/office/drawing/2014/main" id="{8E9A8F1B-361D-4B07-9ED7-918B658BC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6248" y="4579341"/>
              <a:ext cx="1058072" cy="1058072"/>
            </a:xfrm>
            <a:prstGeom prst="rect">
              <a:avLst/>
            </a:prstGeom>
          </p:spPr>
        </p:pic>
        <p:pic>
          <p:nvPicPr>
            <p:cNvPr id="68" name="iris">
              <a:extLst>
                <a:ext uri="{FF2B5EF4-FFF2-40B4-BE49-F238E27FC236}">
                  <a16:creationId xmlns:a16="http://schemas.microsoft.com/office/drawing/2014/main" id="{7F41015B-1210-43CA-86D3-81D496AA8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5840" y="4925210"/>
              <a:ext cx="422126" cy="421591"/>
            </a:xfrm>
            <a:prstGeom prst="rect">
              <a:avLst/>
            </a:prstGeom>
          </p:spPr>
        </p:pic>
      </p:grpSp>
      <p:pic>
        <p:nvPicPr>
          <p:cNvPr id="69" name="case bottom">
            <a:extLst>
              <a:ext uri="{FF2B5EF4-FFF2-40B4-BE49-F238E27FC236}">
                <a16:creationId xmlns:a16="http://schemas.microsoft.com/office/drawing/2014/main" id="{5A607CD8-3DC0-4B96-ABFC-AB6B432C7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09" y="2163600"/>
            <a:ext cx="2138250" cy="1418251"/>
          </a:xfrm>
          <a:prstGeom prst="rect">
            <a:avLst/>
          </a:prstGeom>
        </p:spPr>
      </p:pic>
      <p:pic>
        <p:nvPicPr>
          <p:cNvPr id="70" name="case bottom">
            <a:extLst>
              <a:ext uri="{FF2B5EF4-FFF2-40B4-BE49-F238E27FC236}">
                <a16:creationId xmlns:a16="http://schemas.microsoft.com/office/drawing/2014/main" id="{DD2FE3A4-09A1-4CDF-85C5-1DF44A4042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41" y="3832008"/>
            <a:ext cx="2154064" cy="1428740"/>
          </a:xfrm>
          <a:prstGeom prst="rect">
            <a:avLst/>
          </a:prstGeom>
        </p:spPr>
      </p:pic>
      <p:pic>
        <p:nvPicPr>
          <p:cNvPr id="71" name="case bottom">
            <a:extLst>
              <a:ext uri="{FF2B5EF4-FFF2-40B4-BE49-F238E27FC236}">
                <a16:creationId xmlns:a16="http://schemas.microsoft.com/office/drawing/2014/main" id="{AA3BB6C1-45FC-4826-B0E5-96017FF756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01" y="1663419"/>
            <a:ext cx="2337669" cy="1550521"/>
          </a:xfrm>
          <a:prstGeom prst="rect">
            <a:avLst/>
          </a:prstGeom>
        </p:spPr>
      </p:pic>
      <p:pic>
        <p:nvPicPr>
          <p:cNvPr id="72" name="case bottom">
            <a:extLst>
              <a:ext uri="{FF2B5EF4-FFF2-40B4-BE49-F238E27FC236}">
                <a16:creationId xmlns:a16="http://schemas.microsoft.com/office/drawing/2014/main" id="{943FC745-0083-41EA-8B7E-427EEF43FF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080" y="4195088"/>
            <a:ext cx="2298317" cy="1524419"/>
          </a:xfrm>
          <a:prstGeom prst="rect">
            <a:avLst/>
          </a:prstGeom>
        </p:spPr>
      </p:pic>
      <p:sp>
        <p:nvSpPr>
          <p:cNvPr id="36" name="Title">
            <a:extLst>
              <a:ext uri="{FF2B5EF4-FFF2-40B4-BE49-F238E27FC236}">
                <a16:creationId xmlns:a16="http://schemas.microsoft.com/office/drawing/2014/main" id="{0AC6C22A-3845-41BD-B687-450912D0CB4A}"/>
              </a:ext>
            </a:extLst>
          </p:cNvPr>
          <p:cNvSpPr txBox="1"/>
          <p:nvPr/>
        </p:nvSpPr>
        <p:spPr>
          <a:xfrm>
            <a:off x="704507" y="202992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365553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A175E5F3-6643-4ED7-BE4D-DF4D0C087297}"/>
              </a:ext>
            </a:extLst>
          </p:cNvPr>
          <p:cNvSpPr txBox="1"/>
          <p:nvPr/>
        </p:nvSpPr>
        <p:spPr>
          <a:xfrm>
            <a:off x="861523" y="212223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Steel plate defects</a:t>
            </a:r>
          </a:p>
        </p:txBody>
      </p:sp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2C5A91-7A09-4B2C-A56B-B3A66F390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1253" y="1211786"/>
            <a:ext cx="7529494" cy="5367878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E390EA1-70CF-4D67-A8C6-34F6D576163B}"/>
              </a:ext>
            </a:extLst>
          </p:cNvPr>
          <p:cNvSpPr/>
          <p:nvPr/>
        </p:nvSpPr>
        <p:spPr>
          <a:xfrm>
            <a:off x="2493365" y="1404947"/>
            <a:ext cx="1018572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Crazing</a:t>
            </a:r>
            <a:endParaRPr lang="en-BE" b="1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381D164-CF12-41E3-AE08-8E73C2926803}"/>
              </a:ext>
            </a:extLst>
          </p:cNvPr>
          <p:cNvSpPr/>
          <p:nvPr/>
        </p:nvSpPr>
        <p:spPr>
          <a:xfrm>
            <a:off x="5040003" y="1404947"/>
            <a:ext cx="1288690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Inclusions</a:t>
            </a:r>
            <a:endParaRPr lang="en-BE" b="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4BDF59F-7D4B-4997-B6F7-B8DDD35A6CB5}"/>
              </a:ext>
            </a:extLst>
          </p:cNvPr>
          <p:cNvSpPr/>
          <p:nvPr/>
        </p:nvSpPr>
        <p:spPr>
          <a:xfrm>
            <a:off x="7592063" y="1404947"/>
            <a:ext cx="1288690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Patches</a:t>
            </a:r>
            <a:endParaRPr lang="en-BE" b="1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62CFF2A-48FB-4870-B45E-5F3F5A643A3C}"/>
              </a:ext>
            </a:extLst>
          </p:cNvPr>
          <p:cNvSpPr/>
          <p:nvPr/>
        </p:nvSpPr>
        <p:spPr>
          <a:xfrm>
            <a:off x="7592063" y="4266079"/>
            <a:ext cx="1288690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Pits</a:t>
            </a:r>
            <a:endParaRPr lang="en-BE" b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B56E0D5-E39D-4AA1-95BC-A4BC4A56AB36}"/>
              </a:ext>
            </a:extLst>
          </p:cNvPr>
          <p:cNvSpPr/>
          <p:nvPr/>
        </p:nvSpPr>
        <p:spPr>
          <a:xfrm>
            <a:off x="5096063" y="4278340"/>
            <a:ext cx="1288690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Scratches</a:t>
            </a:r>
            <a:endParaRPr lang="en-BE" b="1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F0B79BF-5F33-4F82-9A22-97BE30609670}"/>
              </a:ext>
            </a:extLst>
          </p:cNvPr>
          <p:cNvSpPr/>
          <p:nvPr/>
        </p:nvSpPr>
        <p:spPr>
          <a:xfrm>
            <a:off x="2527558" y="4266079"/>
            <a:ext cx="1678044" cy="3356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Rolled-in scale</a:t>
            </a:r>
            <a:endParaRPr lang="en-BE" b="1" dirty="0"/>
          </a:p>
        </p:txBody>
      </p:sp>
    </p:spTree>
    <p:extLst>
      <p:ext uri="{BB962C8B-B14F-4D97-AF65-F5344CB8AC3E}">
        <p14:creationId xmlns:p14="http://schemas.microsoft.com/office/powerpoint/2010/main" val="78140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7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4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8">
            <a:extLst>
              <a:ext uri="{FF2B5EF4-FFF2-40B4-BE49-F238E27FC236}">
                <a16:creationId xmlns:a16="http://schemas.microsoft.com/office/drawing/2014/main" id="{B442BC64-F7B1-4626-8788-4D62F7D5DBAD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hoek 8">
            <a:extLst>
              <a:ext uri="{FF2B5EF4-FFF2-40B4-BE49-F238E27FC236}">
                <a16:creationId xmlns:a16="http://schemas.microsoft.com/office/drawing/2014/main" id="{AC5FEBB6-AB82-4B89-AED7-5AA7E17C7A9D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hoek 8">
            <a:extLst>
              <a:ext uri="{FF2B5EF4-FFF2-40B4-BE49-F238E27FC236}">
                <a16:creationId xmlns:a16="http://schemas.microsoft.com/office/drawing/2014/main" id="{BD6CCC1B-1728-491B-BC17-43E28DC74E3C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39762C0-3877-46F3-B578-860466989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sp>
        <p:nvSpPr>
          <p:cNvPr id="27" name="Tekstvak 9">
            <a:extLst>
              <a:ext uri="{FF2B5EF4-FFF2-40B4-BE49-F238E27FC236}">
                <a16:creationId xmlns:a16="http://schemas.microsoft.com/office/drawing/2014/main" id="{6EDBA9E6-1F75-4B5C-B055-5CD2736202DA}"/>
              </a:ext>
            </a:extLst>
          </p:cNvPr>
          <p:cNvSpPr txBox="1"/>
          <p:nvPr/>
        </p:nvSpPr>
        <p:spPr>
          <a:xfrm>
            <a:off x="1576733" y="6194248"/>
            <a:ext cx="880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Can we make a model that classifies the raw image directly?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A38B8E-B404-4215-A8C8-AB3306C67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687244" y="2505075"/>
            <a:ext cx="2446481" cy="2447925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AB59FD03-FD31-4138-8E87-60812233BCA9}"/>
              </a:ext>
            </a:extLst>
          </p:cNvPr>
          <p:cNvSpPr/>
          <p:nvPr/>
        </p:nvSpPr>
        <p:spPr>
          <a:xfrm>
            <a:off x="3317562" y="3497474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C9E4DC9-84F7-40D4-8783-68CBCE9095CC}"/>
              </a:ext>
            </a:extLst>
          </p:cNvPr>
          <p:cNvSpPr/>
          <p:nvPr/>
        </p:nvSpPr>
        <p:spPr>
          <a:xfrm>
            <a:off x="4079504" y="2942288"/>
            <a:ext cx="1784279" cy="16335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Detector</a:t>
            </a:r>
            <a:endParaRPr lang="en-BE" b="1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EEEF6F8-0AE4-4D8B-9C7F-F1288BA58066}"/>
              </a:ext>
            </a:extLst>
          </p:cNvPr>
          <p:cNvSpPr/>
          <p:nvPr/>
        </p:nvSpPr>
        <p:spPr>
          <a:xfrm>
            <a:off x="6792655" y="2942288"/>
            <a:ext cx="1784279" cy="16335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Featurizer</a:t>
            </a:r>
            <a:endParaRPr lang="en-BE" b="1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175A1DC-3D8E-420D-BC4F-1533CFFD5553}"/>
              </a:ext>
            </a:extLst>
          </p:cNvPr>
          <p:cNvSpPr/>
          <p:nvPr/>
        </p:nvSpPr>
        <p:spPr>
          <a:xfrm>
            <a:off x="6017901" y="3497474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5CAB4D-3DCD-4F05-ABB0-26A9FBEE8F5C}"/>
              </a:ext>
            </a:extLst>
          </p:cNvPr>
          <p:cNvSpPr/>
          <p:nvPr/>
        </p:nvSpPr>
        <p:spPr>
          <a:xfrm>
            <a:off x="9605790" y="2942288"/>
            <a:ext cx="1784279" cy="16335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Classifier</a:t>
            </a:r>
            <a:endParaRPr lang="en-BE" b="1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F048D0B-8AD3-4F5A-BF6D-B77880789998}"/>
              </a:ext>
            </a:extLst>
          </p:cNvPr>
          <p:cNvSpPr/>
          <p:nvPr/>
        </p:nvSpPr>
        <p:spPr>
          <a:xfrm>
            <a:off x="8831036" y="3497474"/>
            <a:ext cx="62063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23025963-CF8C-469E-B5DB-8DC78FD56993}"/>
              </a:ext>
            </a:extLst>
          </p:cNvPr>
          <p:cNvSpPr txBox="1"/>
          <p:nvPr/>
        </p:nvSpPr>
        <p:spPr>
          <a:xfrm>
            <a:off x="852280" y="245514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Multi-step pipeline</a:t>
            </a:r>
          </a:p>
        </p:txBody>
      </p:sp>
    </p:spTree>
    <p:extLst>
      <p:ext uri="{BB962C8B-B14F-4D97-AF65-F5344CB8AC3E}">
        <p14:creationId xmlns:p14="http://schemas.microsoft.com/office/powerpoint/2010/main" val="287920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E3B9D35-6FC2-4B7A-9A00-C1E122E01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692" y="1264741"/>
            <a:ext cx="8064708" cy="426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D4420548-F80C-4BD2-B4CB-670FF255D79B}"/>
              </a:ext>
            </a:extLst>
          </p:cNvPr>
          <p:cNvSpPr txBox="1"/>
          <p:nvPr/>
        </p:nvSpPr>
        <p:spPr>
          <a:xfrm>
            <a:off x="1206902" y="259488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Neural networks</a:t>
            </a:r>
          </a:p>
        </p:txBody>
      </p:sp>
      <p:sp>
        <p:nvSpPr>
          <p:cNvPr id="16" name="Caption">
            <a:extLst>
              <a:ext uri="{FF2B5EF4-FFF2-40B4-BE49-F238E27FC236}">
                <a16:creationId xmlns:a16="http://schemas.microsoft.com/office/drawing/2014/main" id="{A93CADA8-3A5D-4C97-8155-412B75537CDA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Inspired by nature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8FFEBA-6A0E-499D-AB23-64ED01B2A892}"/>
              </a:ext>
            </a:extLst>
          </p:cNvPr>
          <p:cNvSpPr txBox="1"/>
          <p:nvPr/>
        </p:nvSpPr>
        <p:spPr>
          <a:xfrm>
            <a:off x="8540993" y="5408593"/>
            <a:ext cx="183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wikipedia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603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8">
            <a:extLst>
              <a:ext uri="{FF2B5EF4-FFF2-40B4-BE49-F238E27FC236}">
                <a16:creationId xmlns:a16="http://schemas.microsoft.com/office/drawing/2014/main" id="{F719A704-5A23-467A-8537-B569503D4AEF}"/>
              </a:ext>
            </a:extLst>
          </p:cNvPr>
          <p:cNvSpPr/>
          <p:nvPr/>
        </p:nvSpPr>
        <p:spPr>
          <a:xfrm rot="1519089" flipH="1">
            <a:off x="8219167" y="-734483"/>
            <a:ext cx="4326364" cy="1987942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3EBDF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hoek 8">
            <a:extLst>
              <a:ext uri="{FF2B5EF4-FFF2-40B4-BE49-F238E27FC236}">
                <a16:creationId xmlns:a16="http://schemas.microsoft.com/office/drawing/2014/main" id="{DE6AD959-74A4-4396-9E23-A8FD5D459D3F}"/>
              </a:ext>
            </a:extLst>
          </p:cNvPr>
          <p:cNvSpPr/>
          <p:nvPr/>
        </p:nvSpPr>
        <p:spPr>
          <a:xfrm rot="1519089" flipH="1">
            <a:off x="8266753" y="-801111"/>
            <a:ext cx="4231192" cy="1965641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7373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8">
            <a:extLst>
              <a:ext uri="{FF2B5EF4-FFF2-40B4-BE49-F238E27FC236}">
                <a16:creationId xmlns:a16="http://schemas.microsoft.com/office/drawing/2014/main" id="{4BF4CC8D-C3DD-428C-A240-6B01172DEB17}"/>
              </a:ext>
            </a:extLst>
          </p:cNvPr>
          <p:cNvSpPr/>
          <p:nvPr/>
        </p:nvSpPr>
        <p:spPr>
          <a:xfrm rot="1519089" flipH="1">
            <a:off x="8321770" y="-794794"/>
            <a:ext cx="4011837" cy="1843419"/>
          </a:xfrm>
          <a:custGeom>
            <a:avLst/>
            <a:gdLst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8675291 w 8675291"/>
              <a:gd name="connsiteY2" fmla="*/ 2161053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8675291"/>
              <a:gd name="connsiteY0" fmla="*/ 0 h 2161053"/>
              <a:gd name="connsiteX1" fmla="*/ 8675291 w 8675291"/>
              <a:gd name="connsiteY1" fmla="*/ 0 h 2161053"/>
              <a:gd name="connsiteX2" fmla="*/ 6109584 w 8675291"/>
              <a:gd name="connsiteY2" fmla="*/ 2145417 h 2161053"/>
              <a:gd name="connsiteX3" fmla="*/ 0 w 8675291"/>
              <a:gd name="connsiteY3" fmla="*/ 2161053 h 2161053"/>
              <a:gd name="connsiteX4" fmla="*/ 0 w 8675291"/>
              <a:gd name="connsiteY4" fmla="*/ 0 h 2161053"/>
              <a:gd name="connsiteX0" fmla="*/ 0 w 6109584"/>
              <a:gd name="connsiteY0" fmla="*/ 0 h 2161053"/>
              <a:gd name="connsiteX1" fmla="*/ 2459224 w 6109584"/>
              <a:gd name="connsiteY1" fmla="*/ 411880 h 2161053"/>
              <a:gd name="connsiteX2" fmla="*/ 6109584 w 6109584"/>
              <a:gd name="connsiteY2" fmla="*/ 2145417 h 2161053"/>
              <a:gd name="connsiteX3" fmla="*/ 0 w 6109584"/>
              <a:gd name="connsiteY3" fmla="*/ 2161053 h 2161053"/>
              <a:gd name="connsiteX4" fmla="*/ 0 w 6109584"/>
              <a:gd name="connsiteY4" fmla="*/ 0 h 2161053"/>
              <a:gd name="connsiteX0" fmla="*/ 0 w 6109584"/>
              <a:gd name="connsiteY0" fmla="*/ 0 h 2406288"/>
              <a:gd name="connsiteX1" fmla="*/ 2459224 w 6109584"/>
              <a:gd name="connsiteY1" fmla="*/ 411880 h 2406288"/>
              <a:gd name="connsiteX2" fmla="*/ 6109584 w 6109584"/>
              <a:gd name="connsiteY2" fmla="*/ 2145417 h 2406288"/>
              <a:gd name="connsiteX3" fmla="*/ 2514049 w 6109584"/>
              <a:gd name="connsiteY3" fmla="*/ 2406288 h 2406288"/>
              <a:gd name="connsiteX4" fmla="*/ 0 w 6109584"/>
              <a:gd name="connsiteY4" fmla="*/ 0 h 2406288"/>
              <a:gd name="connsiteX0" fmla="*/ 0 w 4421454"/>
              <a:gd name="connsiteY0" fmla="*/ 1619894 h 1994408"/>
              <a:gd name="connsiteX1" fmla="*/ 771094 w 4421454"/>
              <a:gd name="connsiteY1" fmla="*/ 0 h 1994408"/>
              <a:gd name="connsiteX2" fmla="*/ 4421454 w 4421454"/>
              <a:gd name="connsiteY2" fmla="*/ 1733537 h 1994408"/>
              <a:gd name="connsiteX3" fmla="*/ 825919 w 4421454"/>
              <a:gd name="connsiteY3" fmla="*/ 1994408 h 1994408"/>
              <a:gd name="connsiteX4" fmla="*/ 0 w 4421454"/>
              <a:gd name="connsiteY4" fmla="*/ 1619894 h 1994408"/>
              <a:gd name="connsiteX0" fmla="*/ 0 w 4421454"/>
              <a:gd name="connsiteY0" fmla="*/ 1619894 h 1877550"/>
              <a:gd name="connsiteX1" fmla="*/ 771094 w 4421454"/>
              <a:gd name="connsiteY1" fmla="*/ 0 h 1877550"/>
              <a:gd name="connsiteX2" fmla="*/ 4421454 w 4421454"/>
              <a:gd name="connsiteY2" fmla="*/ 1733537 h 1877550"/>
              <a:gd name="connsiteX3" fmla="*/ 2615312 w 4421454"/>
              <a:gd name="connsiteY3" fmla="*/ 1877550 h 1877550"/>
              <a:gd name="connsiteX4" fmla="*/ 0 w 4421454"/>
              <a:gd name="connsiteY4" fmla="*/ 1619894 h 1877550"/>
              <a:gd name="connsiteX0" fmla="*/ 0 w 4068929"/>
              <a:gd name="connsiteY0" fmla="*/ 813640 h 1877550"/>
              <a:gd name="connsiteX1" fmla="*/ 418569 w 4068929"/>
              <a:gd name="connsiteY1" fmla="*/ 0 h 1877550"/>
              <a:gd name="connsiteX2" fmla="*/ 4068929 w 4068929"/>
              <a:gd name="connsiteY2" fmla="*/ 1733537 h 1877550"/>
              <a:gd name="connsiteX3" fmla="*/ 2262787 w 4068929"/>
              <a:gd name="connsiteY3" fmla="*/ 1877550 h 1877550"/>
              <a:gd name="connsiteX4" fmla="*/ 0 w 4068929"/>
              <a:gd name="connsiteY4" fmla="*/ 813640 h 1877550"/>
              <a:gd name="connsiteX0" fmla="*/ 0 w 4028440"/>
              <a:gd name="connsiteY0" fmla="*/ 846844 h 1877550"/>
              <a:gd name="connsiteX1" fmla="*/ 378080 w 4028440"/>
              <a:gd name="connsiteY1" fmla="*/ 0 h 1877550"/>
              <a:gd name="connsiteX2" fmla="*/ 4028440 w 4028440"/>
              <a:gd name="connsiteY2" fmla="*/ 1733537 h 1877550"/>
              <a:gd name="connsiteX3" fmla="*/ 2222298 w 4028440"/>
              <a:gd name="connsiteY3" fmla="*/ 1877550 h 1877550"/>
              <a:gd name="connsiteX4" fmla="*/ 0 w 4028440"/>
              <a:gd name="connsiteY4" fmla="*/ 846844 h 1877550"/>
              <a:gd name="connsiteX0" fmla="*/ 0 w 4028440"/>
              <a:gd name="connsiteY0" fmla="*/ 686431 h 1717137"/>
              <a:gd name="connsiteX1" fmla="*/ 316241 w 4028440"/>
              <a:gd name="connsiteY1" fmla="*/ 0 h 1717137"/>
              <a:gd name="connsiteX2" fmla="*/ 4028440 w 4028440"/>
              <a:gd name="connsiteY2" fmla="*/ 1573124 h 1717137"/>
              <a:gd name="connsiteX3" fmla="*/ 2222298 w 4028440"/>
              <a:gd name="connsiteY3" fmla="*/ 1717137 h 1717137"/>
              <a:gd name="connsiteX4" fmla="*/ 0 w 4028440"/>
              <a:gd name="connsiteY4" fmla="*/ 686431 h 1717137"/>
              <a:gd name="connsiteX0" fmla="*/ 0 w 4028440"/>
              <a:gd name="connsiteY0" fmla="*/ 812713 h 1843419"/>
              <a:gd name="connsiteX1" fmla="*/ 375983 w 4028440"/>
              <a:gd name="connsiteY1" fmla="*/ 0 h 1843419"/>
              <a:gd name="connsiteX2" fmla="*/ 4028440 w 4028440"/>
              <a:gd name="connsiteY2" fmla="*/ 1699406 h 1843419"/>
              <a:gd name="connsiteX3" fmla="*/ 2222298 w 4028440"/>
              <a:gd name="connsiteY3" fmla="*/ 1843419 h 1843419"/>
              <a:gd name="connsiteX4" fmla="*/ 0 w 4028440"/>
              <a:gd name="connsiteY4" fmla="*/ 812713 h 1843419"/>
              <a:gd name="connsiteX0" fmla="*/ 0 w 4011837"/>
              <a:gd name="connsiteY0" fmla="*/ 812713 h 1843419"/>
              <a:gd name="connsiteX1" fmla="*/ 375983 w 4011837"/>
              <a:gd name="connsiteY1" fmla="*/ 0 h 1843419"/>
              <a:gd name="connsiteX2" fmla="*/ 4011837 w 4011837"/>
              <a:gd name="connsiteY2" fmla="*/ 1719650 h 1843419"/>
              <a:gd name="connsiteX3" fmla="*/ 2222298 w 4011837"/>
              <a:gd name="connsiteY3" fmla="*/ 1843419 h 1843419"/>
              <a:gd name="connsiteX4" fmla="*/ 0 w 4011837"/>
              <a:gd name="connsiteY4" fmla="*/ 812713 h 184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1837" h="1843419">
                <a:moveTo>
                  <a:pt x="0" y="812713"/>
                </a:moveTo>
                <a:lnTo>
                  <a:pt x="375983" y="0"/>
                </a:lnTo>
                <a:lnTo>
                  <a:pt x="4011837" y="1719650"/>
                </a:lnTo>
                <a:lnTo>
                  <a:pt x="2222298" y="1843419"/>
                </a:lnTo>
                <a:lnTo>
                  <a:pt x="0" y="812713"/>
                </a:lnTo>
                <a:close/>
              </a:path>
            </a:pathLst>
          </a:custGeom>
          <a:solidFill>
            <a:srgbClr val="000A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DAE2A2-47F4-4E9C-9007-811FAA286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650" y="129298"/>
            <a:ext cx="2406205" cy="527676"/>
          </a:xfrm>
          <a:prstGeom prst="rect">
            <a:avLst/>
          </a:prstGeom>
        </p:spPr>
      </p:pic>
      <p:pic>
        <p:nvPicPr>
          <p:cNvPr id="3074" name="Picture 2" descr="Perceptron Definition | DeepAI">
            <a:extLst>
              <a:ext uri="{FF2B5EF4-FFF2-40B4-BE49-F238E27FC236}">
                <a16:creationId xmlns:a16="http://schemas.microsoft.com/office/drawing/2014/main" id="{66E83C19-235F-4BB8-AFF7-8DC7DEE55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953" y="1114723"/>
            <a:ext cx="8514413" cy="450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6B6F4F25-58C7-4CE2-AB2E-03FB5E8D515A}"/>
              </a:ext>
            </a:extLst>
          </p:cNvPr>
          <p:cNvSpPr txBox="1"/>
          <p:nvPr/>
        </p:nvSpPr>
        <p:spPr>
          <a:xfrm>
            <a:off x="910334" y="305692"/>
            <a:ext cx="9645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Artificial neurons or </a:t>
            </a:r>
            <a:r>
              <a:rPr lang="en-US" sz="2800" dirty="0" err="1">
                <a:solidFill>
                  <a:srgbClr val="002060"/>
                </a:solidFill>
                <a:latin typeface="Rubik SemiBold" pitchFamily="2" charset="-79"/>
                <a:cs typeface="Rubik SemiBold" pitchFamily="2" charset="-79"/>
              </a:rPr>
              <a:t>perceptrons</a:t>
            </a:r>
            <a:endParaRPr lang="en-US" sz="2800" dirty="0">
              <a:solidFill>
                <a:srgbClr val="002060"/>
              </a:solidFill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16" name="Caption">
            <a:extLst>
              <a:ext uri="{FF2B5EF4-FFF2-40B4-BE49-F238E27FC236}">
                <a16:creationId xmlns:a16="http://schemas.microsoft.com/office/drawing/2014/main" id="{C811BB66-2233-448A-83D3-636F9F8C0CAE}"/>
              </a:ext>
            </a:extLst>
          </p:cNvPr>
          <p:cNvSpPr txBox="1"/>
          <p:nvPr/>
        </p:nvSpPr>
        <p:spPr>
          <a:xfrm>
            <a:off x="0" y="61499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B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  <a:latin typeface="Rubik" pitchFamily="2" charset="-79"/>
                <a:cs typeface="Rubik" pitchFamily="2" charset="-79"/>
              </a:rPr>
              <a:t>A perceptron is equal to linear or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865785352"/>
      </p:ext>
    </p:extLst>
  </p:cSld>
  <p:clrMapOvr>
    <a:masterClrMapping/>
  </p:clrMapOvr>
</p:sld>
</file>

<file path=ppt/theme/theme1.xml><?xml version="1.0" encoding="utf-8"?>
<a:theme xmlns:a="http://schemas.openxmlformats.org/drawingml/2006/main" name="AI4M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4MI" id="{E22D36F4-C463-4351-891D-B1113525A9A1}" vid="{CB218946-3945-4A7B-961D-490C838829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AI4MI</Template>
  <TotalTime>8959</TotalTime>
  <Words>745</Words>
  <Application>Microsoft Office PowerPoint</Application>
  <PresentationFormat>Widescreen</PresentationFormat>
  <Paragraphs>230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Cambria Math</vt:lpstr>
      <vt:lpstr>Calibri Light</vt:lpstr>
      <vt:lpstr>Arial</vt:lpstr>
      <vt:lpstr>Calibri</vt:lpstr>
      <vt:lpstr>Rubik SemiBold</vt:lpstr>
      <vt:lpstr>Rubik</vt:lpstr>
      <vt:lpstr>AI4MI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Sluydts</dc:creator>
  <cp:lastModifiedBy>Michael Sluydts</cp:lastModifiedBy>
  <cp:revision>95</cp:revision>
  <dcterms:created xsi:type="dcterms:W3CDTF">2021-08-19T08:48:12Z</dcterms:created>
  <dcterms:modified xsi:type="dcterms:W3CDTF">2022-06-26T10:39:34Z</dcterms:modified>
</cp:coreProperties>
</file>